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8"/>
  </p:notesMasterIdLst>
  <p:sldIdLst>
    <p:sldId id="256" r:id="rId2"/>
    <p:sldId id="348" r:id="rId3"/>
    <p:sldId id="337" r:id="rId4"/>
    <p:sldId id="364" r:id="rId5"/>
    <p:sldId id="365" r:id="rId6"/>
    <p:sldId id="396" r:id="rId7"/>
    <p:sldId id="453" r:id="rId8"/>
    <p:sldId id="454" r:id="rId9"/>
    <p:sldId id="370" r:id="rId10"/>
    <p:sldId id="464" r:id="rId11"/>
    <p:sldId id="456" r:id="rId12"/>
    <p:sldId id="466" r:id="rId13"/>
    <p:sldId id="417" r:id="rId14"/>
    <p:sldId id="467" r:id="rId15"/>
    <p:sldId id="423" r:id="rId16"/>
    <p:sldId id="458" r:id="rId17"/>
    <p:sldId id="390" r:id="rId18"/>
    <p:sldId id="388" r:id="rId19"/>
    <p:sldId id="429" r:id="rId20"/>
    <p:sldId id="430" r:id="rId21"/>
    <p:sldId id="461" r:id="rId22"/>
    <p:sldId id="431" r:id="rId23"/>
    <p:sldId id="451" r:id="rId24"/>
    <p:sldId id="383" r:id="rId25"/>
    <p:sldId id="306" r:id="rId26"/>
    <p:sldId id="468" r:id="rId27"/>
  </p:sldIdLst>
  <p:sldSz cx="12192000" cy="6858000"/>
  <p:notesSz cx="6858000" cy="9144000"/>
  <p:embeddedFontLst>
    <p:embeddedFont>
      <p:font typeface="Dosis" panose="020B0604020202020204" charset="0"/>
      <p:regular r:id="rId29"/>
      <p:bold r:id="rId30"/>
    </p:embeddedFont>
    <p:embeddedFont>
      <p:font typeface="Source Sans Pro" panose="020B0503030403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665"/>
    <a:srgbClr val="5A5A5A"/>
    <a:srgbClr val="0DB7C4"/>
    <a:srgbClr val="6A7A86"/>
    <a:srgbClr val="FF9900"/>
    <a:srgbClr val="FFC369"/>
    <a:srgbClr val="FFFF00"/>
    <a:srgbClr val="00CC33"/>
    <a:srgbClr val="0066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53CC6F-1F70-446D-A29D-758EFE7B9F5D}">
  <a:tblStyle styleId="{1E53CC6F-1F70-446D-A29D-758EFE7B9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80" d="100"/>
          <a:sy n="8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462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338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18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964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078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543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165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575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68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7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140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14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933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546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4002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783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5445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084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334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04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98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017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20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05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591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64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54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>
            <a:off x="-200" y="5026433"/>
            <a:ext cx="12192000" cy="916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1" name="Google Shape;21;p4"/>
          <p:cNvSpPr/>
          <p:nvPr/>
        </p:nvSpPr>
        <p:spPr>
          <a:xfrm flipH="1">
            <a:off x="-200" y="0"/>
            <a:ext cx="12192000" cy="502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3" name="Google Shape;33;p6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b="12488"/>
          <a:stretch/>
        </p:blipFill>
        <p:spPr>
          <a:xfrm flipH="1">
            <a:off x="0" y="-1"/>
            <a:ext cx="12184912" cy="6882063"/>
          </a:xfrm>
          <a:prstGeom prst="rect">
            <a:avLst/>
          </a:prstGeom>
        </p:spPr>
      </p:pic>
      <p:sp>
        <p:nvSpPr>
          <p:cNvPr id="52" name="Google Shape;52;p9"/>
          <p:cNvSpPr/>
          <p:nvPr/>
        </p:nvSpPr>
        <p:spPr>
          <a:xfrm flipH="1">
            <a:off x="-100" y="0"/>
            <a:ext cx="2468800" cy="6858000"/>
          </a:xfrm>
          <a:prstGeom prst="rect">
            <a:avLst/>
          </a:prstGeom>
          <a:solidFill>
            <a:srgbClr val="00B0F0">
              <a:alpha val="5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" name="Google Shape;53;p9"/>
          <p:cNvSpPr/>
          <p:nvPr/>
        </p:nvSpPr>
        <p:spPr>
          <a:xfrm flipH="1">
            <a:off x="-100" y="0"/>
            <a:ext cx="2468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13633" y="1723200"/>
            <a:ext cx="18416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wmf"/><Relationship Id="rId10" Type="http://schemas.openxmlformats.org/officeDocument/2006/relationships/image" Target="../media/image4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1030830" y="1285780"/>
            <a:ext cx="7680469" cy="384390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sz="8800" b="1" dirty="0"/>
              <a:t>DROGAS Y </a:t>
            </a:r>
            <a:r>
              <a:rPr lang="en-US" sz="8800" dirty="0"/>
              <a:t>ALCOHOLISMO.</a:t>
            </a:r>
            <a:r>
              <a:rPr lang="en-US" sz="7200" dirty="0"/>
              <a:t/>
            </a:r>
            <a:br>
              <a:rPr lang="en-US" sz="7200" dirty="0"/>
            </a:br>
            <a:endParaRPr sz="6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" y="5527964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67" b="1" dirty="0">
                <a:latin typeface="Source Sans Pro" panose="020B0503030403020204" pitchFamily="34" charset="0"/>
              </a:rPr>
              <a:t>Conferencia 14 / Fase A</a:t>
            </a:r>
            <a:r>
              <a:rPr lang="es-MX" sz="2400" dirty="0">
                <a:latin typeface="Source Sans Pro" panose="020B0503030403020204" pitchFamily="34" charset="0"/>
              </a:rPr>
              <a:t>.</a:t>
            </a:r>
            <a:endParaRPr lang="en-US" sz="2400" dirty="0">
              <a:latin typeface="Source Sans Pro" panose="020B0503030403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4798"/>
          <a:stretch/>
        </p:blipFill>
        <p:spPr>
          <a:xfrm>
            <a:off x="8372819" y="327168"/>
            <a:ext cx="3466643" cy="65014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9" y="5719509"/>
            <a:ext cx="2372712" cy="91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88531" y="899369"/>
            <a:ext cx="182183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Drogas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888531" y="2108315"/>
            <a:ext cx="4632483" cy="7443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4267" b="1" dirty="0"/>
              <a:t>PSICOLÓGICO</a:t>
            </a:r>
            <a:endParaRPr lang="es-MX" sz="4267" b="1" dirty="0">
              <a:solidFill>
                <a:srgbClr val="0DB7C4"/>
              </a:solidFill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888531" y="1411620"/>
            <a:ext cx="7016216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400" b="1" dirty="0">
                <a:solidFill>
                  <a:srgbClr val="0DB7C4"/>
                </a:solidFill>
                <a:latin typeface="Source Sans Pro" panose="020B0503030403020204" pitchFamily="34" charset="0"/>
              </a:rPr>
              <a:t>EL DESDOBLAMIENTO</a:t>
            </a:r>
            <a:endParaRPr lang="en-US" sz="4400" b="1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Google Shape;82;p13"/>
          <p:cNvSpPr txBox="1">
            <a:spLocks noGrp="1"/>
          </p:cNvSpPr>
          <p:nvPr>
            <p:ph type="body" idx="2"/>
          </p:nvPr>
        </p:nvSpPr>
        <p:spPr>
          <a:xfrm>
            <a:off x="801795" y="2556734"/>
            <a:ext cx="6080268" cy="13121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endParaRPr lang="es-MX" sz="2400" dirty="0" smtClean="0"/>
          </a:p>
          <a:p>
            <a:pPr marL="135463" indent="0" algn="just">
              <a:buNone/>
            </a:pPr>
            <a:r>
              <a:rPr lang="es-MX" sz="2400" dirty="0" smtClean="0"/>
              <a:t>Existen </a:t>
            </a:r>
            <a:r>
              <a:rPr lang="es-MX" sz="2400" b="1" dirty="0"/>
              <a:t>dos hombres en uno </a:t>
            </a:r>
            <a:r>
              <a:rPr lang="es-MX" sz="2400" b="1" dirty="0" smtClean="0"/>
              <a:t>mismo:</a:t>
            </a:r>
            <a:endParaRPr lang="es-MX" sz="2400" b="1" dirty="0"/>
          </a:p>
          <a:p>
            <a:pPr marL="135463" indent="0" algn="just">
              <a:buNone/>
            </a:pPr>
            <a:endParaRPr lang="es-MX" sz="2400" b="1" dirty="0"/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320871" y="3549399"/>
            <a:ext cx="6561192" cy="18177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 smtClean="0"/>
              <a:t>Hombre Exterior</a:t>
            </a:r>
            <a:r>
              <a:rPr lang="es-MX" sz="2400" b="1" dirty="0" smtClean="0"/>
              <a:t>:</a:t>
            </a:r>
            <a:r>
              <a:rPr lang="es-MX" sz="2400" dirty="0" smtClean="0"/>
              <a:t> Es </a:t>
            </a:r>
            <a:r>
              <a:rPr lang="es-CO" sz="2400" dirty="0" smtClean="0"/>
              <a:t>una </a:t>
            </a:r>
            <a:r>
              <a:rPr lang="es-CO" sz="2400" dirty="0"/>
              <a:t>marioneta movida por hilos invisibles. </a:t>
            </a:r>
            <a:endParaRPr lang="es-MX" sz="2400" dirty="0" smtClean="0"/>
          </a:p>
          <a:p>
            <a:pPr algn="just"/>
            <a:r>
              <a:rPr lang="es-MX" sz="2400" b="1" dirty="0" smtClean="0"/>
              <a:t>Hombre Interior</a:t>
            </a:r>
            <a:r>
              <a:rPr lang="es-MX" sz="2400" b="1" dirty="0" smtClean="0"/>
              <a:t>: </a:t>
            </a:r>
            <a:r>
              <a:rPr lang="es-CO" sz="2400" dirty="0"/>
              <a:t>E</a:t>
            </a:r>
            <a:r>
              <a:rPr lang="es-CO" sz="2400" dirty="0" smtClean="0"/>
              <a:t>s </a:t>
            </a:r>
            <a:r>
              <a:rPr lang="es-CO" sz="2400" dirty="0"/>
              <a:t>el </a:t>
            </a:r>
            <a:r>
              <a:rPr lang="es-CO" sz="2400" dirty="0">
                <a:solidFill>
                  <a:schemeClr val="bg2"/>
                </a:solidFill>
              </a:rPr>
              <a:t>Ser </a:t>
            </a:r>
            <a:r>
              <a:rPr lang="es-CO" sz="2400" dirty="0" smtClean="0">
                <a:solidFill>
                  <a:schemeClr val="bg2"/>
                </a:solidFill>
              </a:rPr>
              <a:t>auténtico</a:t>
            </a:r>
            <a:r>
              <a:rPr lang="es-CO" sz="2400" dirty="0" smtClean="0"/>
              <a:t>, </a:t>
            </a:r>
            <a:r>
              <a:rPr lang="es-CO" sz="2400" dirty="0"/>
              <a:t>jamás podría ser convertido en </a:t>
            </a:r>
            <a:r>
              <a:rPr lang="es-CO" sz="2400" dirty="0" smtClean="0"/>
              <a:t>robot, se manifiesta a través de :</a:t>
            </a:r>
            <a:endParaRPr lang="es-MX" sz="2400" dirty="0"/>
          </a:p>
          <a:p>
            <a:pPr marL="135463" indent="0" algn="just">
              <a:buNone/>
            </a:pPr>
            <a:endParaRPr lang="es-MX" sz="2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0C72855-6E3F-4825-975F-C2F6E34A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869" y="0"/>
            <a:ext cx="4845131" cy="685799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40513" y="5749722"/>
            <a:ext cx="462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s-CO" sz="2400" b="1" dirty="0" err="1">
                <a:solidFill>
                  <a:schemeClr val="bg2"/>
                </a:solidFill>
                <a:latin typeface="Source Sans Pro" panose="020B0503030403020204" pitchFamily="34" charset="0"/>
              </a:rPr>
              <a:t>Nadidad</a:t>
            </a:r>
            <a:r>
              <a:rPr lang="es-CO" sz="2400" b="1" dirty="0">
                <a:solidFill>
                  <a:schemeClr val="tx1"/>
                </a:solidFill>
                <a:latin typeface="Source Sans Pro" panose="020B0503030403020204" pitchFamily="34" charset="0"/>
              </a:rPr>
              <a:t> Interior</a:t>
            </a:r>
            <a:endParaRPr lang="es-CO" sz="2400" dirty="0">
              <a:latin typeface="Source Sans Pro" panose="020B0503030403020204" pitchFamily="34" charset="0"/>
            </a:endParaRPr>
          </a:p>
          <a:p>
            <a:pPr marL="380990" indent="-38099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s-CO" sz="2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Fe</a:t>
            </a:r>
            <a:r>
              <a:rPr lang="es-CO" sz="2400" b="1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consciente</a:t>
            </a:r>
            <a:endParaRPr lang="es-CO" sz="2400" b="1" dirty="0" smtClean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716847" y="2192407"/>
            <a:ext cx="5663508" cy="17509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En los años </a:t>
            </a:r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60</a:t>
            </a:r>
            <a:r>
              <a:rPr lang="es-MX" sz="2400" dirty="0"/>
              <a:t> inicia la </a:t>
            </a: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Era de Acuario </a:t>
            </a:r>
            <a:r>
              <a:rPr lang="es-MX" sz="2400" dirty="0"/>
              <a:t>bajo la regencia de </a:t>
            </a:r>
            <a:r>
              <a:rPr lang="es-MX" sz="2400" b="1" dirty="0"/>
              <a:t>Urano. </a:t>
            </a:r>
            <a:endParaRPr lang="es-MX" sz="2400" b="1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295" y="-8940"/>
            <a:ext cx="4840705" cy="6866940"/>
          </a:xfrm>
          <a:prstGeom prst="rect">
            <a:avLst/>
          </a:prstGeom>
        </p:spPr>
      </p:pic>
      <p:sp>
        <p:nvSpPr>
          <p:cNvPr id="7" name="Google Shape;81;p13"/>
          <p:cNvSpPr txBox="1">
            <a:spLocks/>
          </p:cNvSpPr>
          <p:nvPr/>
        </p:nvSpPr>
        <p:spPr>
          <a:xfrm>
            <a:off x="852437" y="1013569"/>
            <a:ext cx="182183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CO" sz="2800" dirty="0" smtClean="0">
                <a:latin typeface="Source Sans Pro" panose="020B0503030403020204" pitchFamily="34" charset="0"/>
              </a:rPr>
              <a:t>Drogas</a:t>
            </a:r>
            <a:endParaRPr lang="es-CO" sz="2800" dirty="0"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852437" y="1506716"/>
            <a:ext cx="4982879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400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ONDA </a:t>
            </a:r>
            <a:r>
              <a:rPr lang="es-MX" sz="4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DIONISIACA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599773" y="3262037"/>
            <a:ext cx="4832939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POLO POSITIVO </a:t>
            </a:r>
            <a:r>
              <a:rPr lang="es-MX" sz="2667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DIONISÍACO</a:t>
            </a:r>
            <a:endParaRPr lang="en-US" sz="2667" b="1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178667" y="3681663"/>
            <a:ext cx="6458594" cy="29320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 smtClean="0"/>
              <a:t>Transmutación </a:t>
            </a:r>
            <a:r>
              <a:rPr lang="es-MX" sz="2400" b="1" dirty="0"/>
              <a:t>voluntaria </a:t>
            </a:r>
            <a:r>
              <a:rPr lang="es-MX" sz="2400" dirty="0"/>
              <a:t>de la entidad del semen. </a:t>
            </a:r>
          </a:p>
          <a:p>
            <a:pPr algn="just"/>
            <a:r>
              <a:rPr lang="es-MX" sz="2400" b="1" dirty="0"/>
              <a:t>Conciencia despierta. </a:t>
            </a:r>
          </a:p>
          <a:p>
            <a:pPr algn="just"/>
            <a:r>
              <a:rPr lang="es-MX" sz="2400" b="1" dirty="0" smtClean="0"/>
              <a:t>Intuición</a:t>
            </a:r>
            <a:r>
              <a:rPr lang="es-MX" sz="2400" dirty="0" smtClean="0"/>
              <a:t> superlativa. </a:t>
            </a:r>
          </a:p>
          <a:p>
            <a:pPr algn="just"/>
            <a:r>
              <a:rPr lang="es-MX" sz="2400" b="1" dirty="0" smtClean="0"/>
              <a:t>Música </a:t>
            </a:r>
            <a:r>
              <a:rPr lang="es-MX" sz="2400" b="1" dirty="0"/>
              <a:t>trascendental </a:t>
            </a:r>
            <a:r>
              <a:rPr lang="es-MX" sz="2400" dirty="0"/>
              <a:t>de los grandes maestros clásicos, etc.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072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982420" y="760000"/>
            <a:ext cx="149608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Drogas.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388171" y="2404869"/>
            <a:ext cx="6260534" cy="34220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/>
              <a:t>Degeneración sexual. </a:t>
            </a:r>
          </a:p>
          <a:p>
            <a:pPr algn="just"/>
            <a:r>
              <a:rPr lang="es-MX" sz="2400" b="1" dirty="0"/>
              <a:t>Infra-</a:t>
            </a:r>
            <a:r>
              <a:rPr lang="es-MX" sz="2400" b="1" dirty="0" err="1"/>
              <a:t>sexualismo</a:t>
            </a:r>
            <a:r>
              <a:rPr lang="es-MX" sz="2400" dirty="0"/>
              <a:t> de toda clase.</a:t>
            </a:r>
          </a:p>
          <a:p>
            <a:pPr lvl="1" algn="just"/>
            <a:r>
              <a:rPr lang="es-MX" sz="2400" dirty="0"/>
              <a:t>Homosexualismo, lesbianismo, </a:t>
            </a:r>
          </a:p>
          <a:p>
            <a:pPr algn="just"/>
            <a:r>
              <a:rPr lang="es-MX" sz="2400" b="1" dirty="0"/>
              <a:t>Placeres demoníacos </a:t>
            </a:r>
            <a:r>
              <a:rPr lang="es-MX" sz="2400" dirty="0"/>
              <a:t>en los mundos infiernos mediante la droga, hongos, alcohol.</a:t>
            </a:r>
          </a:p>
          <a:p>
            <a:pPr algn="just"/>
            <a:r>
              <a:rPr lang="es-MX" sz="2400" b="1" dirty="0"/>
              <a:t>Música infernal </a:t>
            </a:r>
            <a:r>
              <a:rPr lang="es-MX" sz="2400" dirty="0"/>
              <a:t>como la de la nueva ola, etc.</a:t>
            </a: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892700" y="1213796"/>
            <a:ext cx="4292114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4400" b="1" dirty="0">
                <a:solidFill>
                  <a:srgbClr val="0DB7C4"/>
                </a:solidFill>
                <a:latin typeface="Source Sans Pro" panose="020B0503030403020204" pitchFamily="34" charset="0"/>
              </a:rPr>
              <a:t>POLO NEGATIVO </a:t>
            </a:r>
            <a:endParaRPr lang="es-MX" sz="4400" b="1" dirty="0" smtClean="0">
              <a:solidFill>
                <a:srgbClr val="0DB7C4"/>
              </a:solidFill>
              <a:latin typeface="Source Sans Pro" panose="020B0503030403020204" pitchFamily="34" charset="0"/>
            </a:endParaRPr>
          </a:p>
          <a:p>
            <a:r>
              <a:rPr lang="es-MX" sz="4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DIONISÍACO</a:t>
            </a:r>
            <a:endParaRPr lang="en-US" sz="4400" b="1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Google Shape;82;p13">
            <a:extLst>
              <a:ext uri="{FF2B5EF4-FFF2-40B4-BE49-F238E27FC236}">
                <a16:creationId xmlns:a16="http://schemas.microsoft.com/office/drawing/2014/main" xmlns="" id="{DFA0381C-9121-41BA-9E99-C01B529D3488}"/>
              </a:ext>
            </a:extLst>
          </p:cNvPr>
          <p:cNvSpPr txBox="1">
            <a:spLocks/>
          </p:cNvSpPr>
          <p:nvPr/>
        </p:nvSpPr>
        <p:spPr>
          <a:xfrm>
            <a:off x="274886" y="5807877"/>
            <a:ext cx="7072872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 algn="ctr">
              <a:buNone/>
            </a:pPr>
            <a:r>
              <a:rPr lang="es-MX" sz="2400" i="1" dirty="0" smtClean="0"/>
              <a:t>La mayoría de las personas, </a:t>
            </a:r>
            <a:r>
              <a:rPr lang="es-MX" sz="2400" b="1" i="1" dirty="0"/>
              <a:t>no</a:t>
            </a:r>
            <a:r>
              <a:rPr lang="es-MX" sz="2400" i="1" dirty="0"/>
              <a:t> fueron capaces de</a:t>
            </a:r>
          </a:p>
          <a:p>
            <a:pPr marL="135463" indent="0" algn="ctr">
              <a:buNone/>
            </a:pPr>
            <a:r>
              <a:rPr lang="es-MX" sz="2400" i="1" dirty="0"/>
              <a:t> </a:t>
            </a:r>
            <a:r>
              <a:rPr lang="es-MX" sz="2400" b="1" i="1" dirty="0">
                <a:solidFill>
                  <a:srgbClr val="0DB7C4"/>
                </a:solidFill>
              </a:rPr>
              <a:t>polarizarse positivamente </a:t>
            </a:r>
            <a:r>
              <a:rPr lang="es-MX" sz="2400" i="1" dirty="0"/>
              <a:t>con tal </a:t>
            </a:r>
            <a:r>
              <a:rPr lang="es-MX" sz="2400" b="1" i="1" dirty="0"/>
              <a:t>onda</a:t>
            </a:r>
            <a:r>
              <a:rPr lang="es-MX" sz="2400" i="1" dirty="0"/>
              <a:t>.</a:t>
            </a:r>
          </a:p>
          <a:p>
            <a:pPr marL="135463" indent="0" algn="ctr">
              <a:buNone/>
            </a:pPr>
            <a:endParaRPr lang="es-MX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45" y="0"/>
            <a:ext cx="480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11987"/>
          <a:stretch/>
        </p:blipFill>
        <p:spPr>
          <a:xfrm>
            <a:off x="7749031" y="-1"/>
            <a:ext cx="4442969" cy="6858001"/>
          </a:xfrm>
          <a:prstGeom prst="rect">
            <a:avLst/>
          </a:prstGeom>
        </p:spPr>
      </p:pic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88531" y="903672"/>
            <a:ext cx="530260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Drogas.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829876" y="1383838"/>
            <a:ext cx="5706233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400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ALUCINACIONES </a:t>
            </a:r>
            <a:r>
              <a:rPr lang="es-MX" sz="4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HIPNOTICAS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Google Shape;82;p13"/>
          <p:cNvSpPr txBox="1">
            <a:spLocks noGrp="1"/>
          </p:cNvSpPr>
          <p:nvPr>
            <p:ph type="body" idx="2"/>
          </p:nvPr>
        </p:nvSpPr>
        <p:spPr>
          <a:xfrm>
            <a:off x="670790" y="4828611"/>
            <a:ext cx="6024404" cy="11060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Obviamente estos </a:t>
            </a:r>
            <a:r>
              <a:rPr lang="es-MX" sz="2400" b="1" dirty="0"/>
              <a:t>tipos de alucinaciones </a:t>
            </a:r>
            <a:r>
              <a:rPr lang="es-MX" sz="2400" dirty="0"/>
              <a:t>tienen sus causas originales en el abominable</a:t>
            </a:r>
            <a:endParaRPr lang="es-MX" sz="2400" b="1" dirty="0"/>
          </a:p>
        </p:txBody>
      </p:sp>
      <p:sp>
        <p:nvSpPr>
          <p:cNvPr id="11" name="Google Shape;90;p14"/>
          <p:cNvSpPr txBox="1">
            <a:spLocks/>
          </p:cNvSpPr>
          <p:nvPr/>
        </p:nvSpPr>
        <p:spPr>
          <a:xfrm>
            <a:off x="996641" y="6149601"/>
            <a:ext cx="5956292" cy="9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467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ÓRGANO </a:t>
            </a:r>
            <a:r>
              <a:rPr lang="es-MX" sz="34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KUNDARTIGUADOR.</a:t>
            </a:r>
            <a:endParaRPr lang="en-US" sz="3467" b="1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FB7EF12-E490-4C10-B841-5DD9BA277F93}"/>
              </a:ext>
            </a:extLst>
          </p:cNvPr>
          <p:cNvSpPr/>
          <p:nvPr/>
        </p:nvSpPr>
        <p:spPr>
          <a:xfrm>
            <a:off x="357071" y="4215111"/>
            <a:ext cx="6720900" cy="484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667" b="1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Alucinaciones</a:t>
            </a:r>
            <a:r>
              <a:rPr lang="es-CO" sz="2667" b="1" dirty="0">
                <a:solidFill>
                  <a:schemeClr val="dk1"/>
                </a:solidFill>
                <a:latin typeface="Source Sans Pro"/>
                <a:ea typeface="Source Sans Pro"/>
              </a:rPr>
              <a:t> de la </a:t>
            </a:r>
            <a:r>
              <a:rPr lang="es-CO" sz="2667" b="1" dirty="0">
                <a:solidFill>
                  <a:srgbClr val="0DB7C4"/>
                </a:solidFill>
                <a:latin typeface="Source Sans Pro"/>
                <a:ea typeface="Source Sans Pro"/>
              </a:rPr>
              <a:t>conciencia </a:t>
            </a:r>
            <a:r>
              <a:rPr lang="es-CO" sz="2667" b="1" dirty="0" err="1" smtClean="0">
                <a:solidFill>
                  <a:srgbClr val="0DB7C4"/>
                </a:solidFill>
                <a:latin typeface="Source Sans Pro"/>
                <a:ea typeface="Source Sans Pro"/>
              </a:rPr>
              <a:t>egóica</a:t>
            </a:r>
            <a:r>
              <a:rPr lang="es-CO" sz="2667" b="1" dirty="0" smtClean="0">
                <a:solidFill>
                  <a:srgbClr val="0DB7C4"/>
                </a:solidFill>
                <a:latin typeface="Source Sans Pro"/>
                <a:ea typeface="Source Sans Pro"/>
              </a:rPr>
              <a:t>:</a:t>
            </a:r>
          </a:p>
          <a:p>
            <a:pPr algn="ctr"/>
            <a:r>
              <a:rPr lang="es-CO" sz="2667" b="1" dirty="0" err="1" smtClean="0">
                <a:solidFill>
                  <a:srgbClr val="0DB7C4"/>
                </a:solidFill>
                <a:latin typeface="Source Sans Pro"/>
              </a:rPr>
              <a:t>Psico</a:t>
            </a:r>
            <a:r>
              <a:rPr lang="es-CO" sz="2667" b="1" dirty="0" smtClean="0">
                <a:solidFill>
                  <a:srgbClr val="0DB7C4"/>
                </a:solidFill>
                <a:latin typeface="Source Sans Pro"/>
              </a:rPr>
              <a:t> Delia: </a:t>
            </a:r>
            <a:r>
              <a:rPr lang="es-CO" sz="2667" b="1" dirty="0" smtClean="0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Drogar el Alma</a:t>
            </a:r>
            <a:endParaRPr lang="es-CO" sz="2489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Google Shape;82;p13">
            <a:extLst>
              <a:ext uri="{FF2B5EF4-FFF2-40B4-BE49-F238E27FC236}">
                <a16:creationId xmlns:a16="http://schemas.microsoft.com/office/drawing/2014/main" xmlns="" id="{F9C93532-B5E6-4B7D-8BA4-E2319B1F688D}"/>
              </a:ext>
            </a:extLst>
          </p:cNvPr>
          <p:cNvSpPr txBox="1">
            <a:spLocks/>
          </p:cNvSpPr>
          <p:nvPr/>
        </p:nvSpPr>
        <p:spPr>
          <a:xfrm>
            <a:off x="704847" y="2658378"/>
            <a:ext cx="5702064" cy="94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 algn="just">
              <a:buNone/>
            </a:pPr>
            <a:r>
              <a:rPr lang="es-MX" sz="2400" dirty="0"/>
              <a:t>Podemos plantear esta cuestión en la siguiente forma:</a:t>
            </a:r>
            <a:endParaRPr lang="es-MX" sz="2400" b="1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3C9CA62-5C5B-4454-AFC9-8D438132E959}"/>
              </a:ext>
            </a:extLst>
          </p:cNvPr>
          <p:cNvSpPr/>
          <p:nvPr/>
        </p:nvSpPr>
        <p:spPr>
          <a:xfrm>
            <a:off x="864676" y="3583686"/>
            <a:ext cx="654882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67" b="1" dirty="0">
                <a:solidFill>
                  <a:schemeClr val="dk1"/>
                </a:solidFill>
                <a:latin typeface="Source Sans Pro"/>
                <a:ea typeface="Source Sans Pro"/>
                <a:cs typeface="+mn-cs"/>
              </a:rPr>
              <a:t>Alucinaciones provocadas por las </a:t>
            </a:r>
            <a:r>
              <a:rPr lang="es-CO" sz="2667" b="1" dirty="0" smtClean="0">
                <a:solidFill>
                  <a:srgbClr val="0DB7C4"/>
                </a:solidFill>
                <a:latin typeface="Source Sans Pro"/>
                <a:ea typeface="Source Sans Pro"/>
                <a:cs typeface="+mn-cs"/>
              </a:rPr>
              <a:t>drogas</a:t>
            </a:r>
            <a:endParaRPr lang="es-CO" sz="2667" b="1" dirty="0">
              <a:solidFill>
                <a:schemeClr val="dk1"/>
              </a:solidFill>
              <a:latin typeface="Source Sans Pro"/>
              <a:ea typeface="Source Sans Pro"/>
              <a:cs typeface="+mn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5252" r="18889" b="6465"/>
          <a:stretch/>
        </p:blipFill>
        <p:spPr>
          <a:xfrm>
            <a:off x="4903098" y="234195"/>
            <a:ext cx="1676298" cy="24748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20" y="1412454"/>
            <a:ext cx="1753940" cy="13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3" y="0"/>
            <a:ext cx="4395537" cy="3602064"/>
          </a:xfrm>
          <a:prstGeom prst="rect">
            <a:avLst/>
          </a:prstGeom>
        </p:spPr>
      </p:pic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748321" y="2152252"/>
            <a:ext cx="6350311" cy="37226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just">
              <a:buNone/>
            </a:pPr>
            <a:r>
              <a:rPr lang="es-MX" sz="2400" dirty="0" smtClean="0"/>
              <a:t>Las mismas consecuencias del alcohol y </a:t>
            </a:r>
            <a:r>
              <a:rPr lang="es-MX" sz="2400" b="1" dirty="0" smtClean="0"/>
              <a:t>adicionalmente</a:t>
            </a:r>
            <a:r>
              <a:rPr lang="es-MX" sz="2400" dirty="0" smtClean="0"/>
              <a:t>:</a:t>
            </a:r>
          </a:p>
          <a:p>
            <a:pPr marL="135464" indent="0" algn="just">
              <a:buNone/>
            </a:pPr>
            <a:endParaRPr lang="es-MX" sz="2400" dirty="0" smtClean="0"/>
          </a:p>
          <a:p>
            <a:pPr marL="135464" indent="0" algn="just">
              <a:buNone/>
            </a:pPr>
            <a:endParaRPr lang="es-MX" sz="2400" dirty="0" smtClean="0"/>
          </a:p>
          <a:p>
            <a:pPr algn="just"/>
            <a:r>
              <a:rPr lang="es-MX" sz="2400" dirty="0" smtClean="0"/>
              <a:t>Afecta el </a:t>
            </a:r>
            <a:r>
              <a:rPr lang="es-MX" sz="2400" b="1" dirty="0" smtClean="0"/>
              <a:t>aparato </a:t>
            </a:r>
            <a:r>
              <a:rPr lang="es-MX" sz="2400" b="1" dirty="0"/>
              <a:t>sexual. </a:t>
            </a:r>
          </a:p>
          <a:p>
            <a:pPr algn="just"/>
            <a:r>
              <a:rPr lang="es-MX" sz="2400" dirty="0"/>
              <a:t>Llega la persona a la </a:t>
            </a:r>
            <a:r>
              <a:rPr lang="es-MX" sz="2400" b="1" dirty="0"/>
              <a:t>impotencia sexual prematuramente.</a:t>
            </a:r>
            <a:r>
              <a:rPr lang="es-MX" sz="2400" dirty="0"/>
              <a:t> </a:t>
            </a:r>
          </a:p>
          <a:p>
            <a:pPr algn="just"/>
            <a:r>
              <a:rPr lang="es-MX" sz="2400" dirty="0"/>
              <a:t>Un joven empieza a ingerir la droga y en corto tiempo está hecho un </a:t>
            </a:r>
            <a:r>
              <a:rPr lang="es-MX" sz="2400" b="1" dirty="0"/>
              <a:t>viejo decrépito</a:t>
            </a:r>
            <a:r>
              <a:rPr lang="es-MX" sz="2400" b="1" dirty="0" smtClean="0"/>
              <a:t>.</a:t>
            </a:r>
          </a:p>
          <a:p>
            <a:pPr algn="just"/>
            <a:endParaRPr lang="es-MX" sz="2400" b="1" dirty="0"/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892700" y="939767"/>
            <a:ext cx="530260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CO" sz="2800" dirty="0" smtClean="0">
                <a:latin typeface="Source Sans Pro" panose="020B0503030403020204" pitchFamily="34" charset="0"/>
              </a:rPr>
              <a:t>Drogas.</a:t>
            </a:r>
            <a:endParaRPr lang="es-CO" sz="2800" dirty="0">
              <a:latin typeface="Source Sans Pro" panose="020B0503030403020204" pitchFamily="34" charset="0"/>
            </a:endParaRPr>
          </a:p>
        </p:txBody>
      </p:sp>
      <p:sp>
        <p:nvSpPr>
          <p:cNvPr id="9" name="Google Shape;90;p14"/>
          <p:cNvSpPr txBox="1">
            <a:spLocks/>
          </p:cNvSpPr>
          <p:nvPr/>
        </p:nvSpPr>
        <p:spPr>
          <a:xfrm>
            <a:off x="867081" y="1414081"/>
            <a:ext cx="5706233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4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CONSECUENCIAS</a:t>
            </a:r>
            <a:endParaRPr lang="en-US" sz="44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14" name="Google Shape;90;p14"/>
          <p:cNvSpPr txBox="1">
            <a:spLocks/>
          </p:cNvSpPr>
          <p:nvPr/>
        </p:nvSpPr>
        <p:spPr>
          <a:xfrm>
            <a:off x="746192" y="3198834"/>
            <a:ext cx="2858303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CUERPO </a:t>
            </a:r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FISICO: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12" name="Picture 2" descr="20 imágenes impactantes de antes y después que muestran el costo ...">
            <a:extLst>
              <a:ext uri="{FF2B5EF4-FFF2-40B4-BE49-F238E27FC236}">
                <a16:creationId xmlns:a16="http://schemas.microsoft.com/office/drawing/2014/main" xmlns="" id="{52144C0E-3658-4056-AED9-88DCF1C9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63" y="3602065"/>
            <a:ext cx="4397666" cy="32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892700" y="939767"/>
            <a:ext cx="530260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CO" sz="2800" dirty="0" smtClean="0">
                <a:latin typeface="Source Sans Pro" panose="020B0503030403020204" pitchFamily="34" charset="0"/>
              </a:rPr>
              <a:t>Drogas.</a:t>
            </a:r>
            <a:endParaRPr lang="es-CO" sz="2800" dirty="0">
              <a:latin typeface="Source Sans Pro" panose="020B0503030403020204" pitchFamily="34" charset="0"/>
            </a:endParaRPr>
          </a:p>
        </p:txBody>
      </p:sp>
      <p:sp>
        <p:nvSpPr>
          <p:cNvPr id="9" name="Google Shape;90;p14"/>
          <p:cNvSpPr txBox="1">
            <a:spLocks/>
          </p:cNvSpPr>
          <p:nvPr/>
        </p:nvSpPr>
        <p:spPr>
          <a:xfrm>
            <a:off x="770801" y="1658148"/>
            <a:ext cx="5706233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4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CONSECUENCIAS</a:t>
            </a:r>
            <a:endParaRPr lang="en-US" sz="44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00" y="2302819"/>
            <a:ext cx="3648425" cy="4555182"/>
          </a:xfrm>
          <a:prstGeom prst="rect">
            <a:avLst/>
          </a:prstGeom>
        </p:spPr>
      </p:pic>
      <p:sp>
        <p:nvSpPr>
          <p:cNvPr id="14" name="Google Shape;90;p14"/>
          <p:cNvSpPr txBox="1">
            <a:spLocks/>
          </p:cNvSpPr>
          <p:nvPr/>
        </p:nvSpPr>
        <p:spPr>
          <a:xfrm>
            <a:off x="770801" y="2599639"/>
            <a:ext cx="2586920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CUERPO </a:t>
            </a:r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VITAL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5" name="Google Shape;82;p13"/>
          <p:cNvSpPr txBox="1">
            <a:spLocks noGrp="1"/>
          </p:cNvSpPr>
          <p:nvPr>
            <p:ph type="body" idx="2"/>
          </p:nvPr>
        </p:nvSpPr>
        <p:spPr>
          <a:xfrm>
            <a:off x="348135" y="3489808"/>
            <a:ext cx="5817126" cy="19809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800" dirty="0"/>
              <a:t>El </a:t>
            </a:r>
            <a:r>
              <a:rPr lang="es-MX" sz="2800" b="1" dirty="0"/>
              <a:t>cuerpo vital </a:t>
            </a:r>
            <a:r>
              <a:rPr lang="es-MX" sz="2800" dirty="0" smtClean="0"/>
              <a:t>de un </a:t>
            </a:r>
            <a:r>
              <a:rPr lang="es-MX" sz="2800" b="1" dirty="0"/>
              <a:t>drogadicto,</a:t>
            </a:r>
            <a:r>
              <a:rPr lang="es-MX" sz="2800" dirty="0"/>
              <a:t> se va </a:t>
            </a:r>
            <a:r>
              <a:rPr lang="es-MX" sz="2800" b="1" dirty="0"/>
              <a:t>destiñendo, </a:t>
            </a:r>
            <a:r>
              <a:rPr lang="es-MX" sz="2800" dirty="0"/>
              <a:t>desintegrándose esa parte vital, va perdiendo su brillo hasta </a:t>
            </a:r>
            <a:r>
              <a:rPr lang="es-MX" sz="2800" b="1" dirty="0"/>
              <a:t>quedar en un cadáver.</a:t>
            </a:r>
          </a:p>
        </p:txBody>
      </p:sp>
      <p:sp>
        <p:nvSpPr>
          <p:cNvPr id="17" name="Google Shape;90;p14"/>
          <p:cNvSpPr txBox="1">
            <a:spLocks/>
          </p:cNvSpPr>
          <p:nvPr/>
        </p:nvSpPr>
        <p:spPr>
          <a:xfrm>
            <a:off x="9494975" y="5174037"/>
            <a:ext cx="1655652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ABRE </a:t>
            </a:r>
          </a:p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PUERTAS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68" y="5061428"/>
            <a:ext cx="1318888" cy="81856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662" y="77775"/>
            <a:ext cx="3782338" cy="47223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87" y="2473330"/>
            <a:ext cx="1956640" cy="121439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5252" r="18889" b="6465"/>
          <a:stretch/>
        </p:blipFill>
        <p:spPr>
          <a:xfrm>
            <a:off x="8320093" y="5036900"/>
            <a:ext cx="587681" cy="86762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5252" r="18889" b="6465"/>
          <a:stretch/>
        </p:blipFill>
        <p:spPr>
          <a:xfrm>
            <a:off x="10905751" y="2412670"/>
            <a:ext cx="986913" cy="13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build="p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r="17593"/>
          <a:stretch/>
        </p:blipFill>
        <p:spPr>
          <a:xfrm>
            <a:off x="7036761" y="2795073"/>
            <a:ext cx="1836949" cy="25192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85" y="2786658"/>
            <a:ext cx="3010725" cy="25192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903" y="2786658"/>
            <a:ext cx="2861453" cy="25192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b="11021"/>
          <a:stretch/>
        </p:blipFill>
        <p:spPr>
          <a:xfrm>
            <a:off x="892700" y="2803488"/>
            <a:ext cx="3119465" cy="2502438"/>
          </a:xfrm>
          <a:prstGeom prst="rect">
            <a:avLst/>
          </a:prstGeom>
        </p:spPr>
      </p:pic>
      <p:sp>
        <p:nvSpPr>
          <p:cNvPr id="17" name="Google Shape;81;p13"/>
          <p:cNvSpPr txBox="1">
            <a:spLocks/>
          </p:cNvSpPr>
          <p:nvPr/>
        </p:nvSpPr>
        <p:spPr>
          <a:xfrm>
            <a:off x="892700" y="939767"/>
            <a:ext cx="530260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CO" sz="2800" dirty="0" smtClean="0">
                <a:latin typeface="Source Sans Pro" panose="020B0503030403020204" pitchFamily="34" charset="0"/>
              </a:rPr>
              <a:t>Drogas.</a:t>
            </a:r>
            <a:endParaRPr lang="es-CO" sz="2800" dirty="0">
              <a:latin typeface="Source Sans Pro" panose="020B0503030403020204" pitchFamily="34" charset="0"/>
            </a:endParaRPr>
          </a:p>
        </p:txBody>
      </p:sp>
      <p:sp>
        <p:nvSpPr>
          <p:cNvPr id="18" name="Google Shape;90;p14"/>
          <p:cNvSpPr txBox="1">
            <a:spLocks/>
          </p:cNvSpPr>
          <p:nvPr/>
        </p:nvSpPr>
        <p:spPr>
          <a:xfrm>
            <a:off x="892700" y="1427259"/>
            <a:ext cx="5706233" cy="88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4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CONSECUENCIAS</a:t>
            </a:r>
            <a:endParaRPr lang="en-US" sz="44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20" name="Google Shape;90;p14"/>
          <p:cNvSpPr txBox="1">
            <a:spLocks/>
          </p:cNvSpPr>
          <p:nvPr/>
        </p:nvSpPr>
        <p:spPr>
          <a:xfrm>
            <a:off x="972635" y="2210141"/>
            <a:ext cx="3039530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CUERPO </a:t>
            </a:r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ASTRAL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21" name="Google Shape;90;p14"/>
          <p:cNvSpPr txBox="1">
            <a:spLocks/>
          </p:cNvSpPr>
          <p:nvPr/>
        </p:nvSpPr>
        <p:spPr>
          <a:xfrm>
            <a:off x="5159103" y="2174312"/>
            <a:ext cx="3039530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CUERPO </a:t>
            </a:r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MENTAL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22" name="Google Shape;90;p14"/>
          <p:cNvSpPr txBox="1">
            <a:spLocks/>
          </p:cNvSpPr>
          <p:nvPr/>
        </p:nvSpPr>
        <p:spPr>
          <a:xfrm>
            <a:off x="9032885" y="2175181"/>
            <a:ext cx="3039530" cy="5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CUERPO </a:t>
            </a:r>
            <a:r>
              <a:rPr lang="es-MX" sz="2667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CAUSAL</a:t>
            </a:r>
            <a:endParaRPr lang="en-US" sz="2667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24" name="Google Shape;82;p13"/>
          <p:cNvSpPr txBox="1">
            <a:spLocks noGrp="1"/>
          </p:cNvSpPr>
          <p:nvPr>
            <p:ph type="body" idx="2"/>
          </p:nvPr>
        </p:nvSpPr>
        <p:spPr>
          <a:xfrm>
            <a:off x="4012165" y="5192643"/>
            <a:ext cx="4933701" cy="13709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Se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niquilan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los Rayos 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Alfa</a:t>
            </a:r>
            <a:r>
              <a:rPr lang="es-MX" sz="2000" b="1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Se pierde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la conexión intrínseca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entre mente y 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</a:rPr>
              <a:t>cerebro, la persona no puede concentrarse.</a:t>
            </a:r>
            <a:endParaRPr lang="es-MX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5463" indent="0" algn="just">
              <a:buNone/>
            </a:pPr>
            <a:endParaRPr lang="es-MX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26813" y="5387373"/>
            <a:ext cx="3288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Anda como </a:t>
            </a:r>
            <a:r>
              <a:rPr lang="es-CO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un idiota, </a:t>
            </a:r>
            <a:r>
              <a:rPr lang="es-CO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como un loco desenfrenado, haciendo y </a:t>
            </a: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deshaciendo.</a:t>
            </a:r>
            <a:endParaRPr lang="es-CO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9032885" y="5387373"/>
            <a:ext cx="3010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L</a:t>
            </a:r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a </a:t>
            </a:r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Esencia alcanza a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sufrir las consecuencias de las drogas</a:t>
            </a:r>
            <a:endParaRPr lang="es-CO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81259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6600" i="0" dirty="0"/>
              <a:t>¿CÓMO SE </a:t>
            </a:r>
            <a:r>
              <a:rPr lang="es-MX" sz="6600" b="1" i="0" dirty="0"/>
              <a:t>DEBEN ELIMINAR</a:t>
            </a:r>
          </a:p>
          <a:p>
            <a:pPr marL="0" indent="0">
              <a:buNone/>
            </a:pPr>
            <a:r>
              <a:rPr lang="es-MX" sz="6600" i="0" dirty="0"/>
              <a:t>ESTOS </a:t>
            </a:r>
            <a:r>
              <a:rPr lang="es-MX" sz="6600" b="1" i="0" dirty="0"/>
              <a:t>DEFECTOS?</a:t>
            </a:r>
            <a:endParaRPr sz="66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7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22783" y="4087320"/>
            <a:ext cx="5826755" cy="14761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just">
              <a:buNone/>
            </a:pPr>
            <a:r>
              <a:rPr lang="es-MX" sz="2400" dirty="0"/>
              <a:t>Debe tener como </a:t>
            </a:r>
            <a:r>
              <a:rPr lang="es-MX" sz="2400" b="1" dirty="0"/>
              <a:t>objetivo la Auto realización </a:t>
            </a:r>
            <a:r>
              <a:rPr lang="es-MX" sz="2400" dirty="0"/>
              <a:t>intima para </a:t>
            </a:r>
            <a:r>
              <a:rPr lang="es-MX" sz="2400" b="1" dirty="0"/>
              <a:t>triunfar </a:t>
            </a:r>
            <a:r>
              <a:rPr lang="es-MX" sz="2400" dirty="0"/>
              <a:t>definitivamente sobre el alcohol y la droga.</a:t>
            </a:r>
            <a:endParaRPr lang="es-MX" sz="2400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778277" y="960314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31058" y="2175621"/>
            <a:ext cx="5750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EL PRIMER PASO HACIA CUALQUIER CAMBIO ESTA EN </a:t>
            </a:r>
            <a:r>
              <a:rPr lang="es-CO" sz="32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EL ÁNIMO DE HACERLO</a:t>
            </a:r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b="8349"/>
          <a:stretch/>
        </p:blipFill>
        <p:spPr>
          <a:xfrm>
            <a:off x="7182853" y="-18077"/>
            <a:ext cx="5009147" cy="68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48087" y="2168858"/>
            <a:ext cx="6076044" cy="43108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2133" dirty="0"/>
              <a:t>Cada uno de los </a:t>
            </a:r>
            <a:r>
              <a:rPr lang="es-MX" sz="3200" b="1" dirty="0"/>
              <a:t>deseos y emociones </a:t>
            </a:r>
            <a:r>
              <a:rPr lang="es-MX" sz="2133" dirty="0"/>
              <a:t>que tenemos en relación con el alcohol o la droga. </a:t>
            </a:r>
          </a:p>
          <a:p>
            <a:r>
              <a:rPr lang="es-MX" sz="2133" dirty="0"/>
              <a:t>Cada una de las </a:t>
            </a:r>
            <a:r>
              <a:rPr lang="es-MX" sz="3200" b="1" dirty="0"/>
              <a:t>justificaciones intelectuales</a:t>
            </a:r>
            <a:r>
              <a:rPr lang="es-MX" sz="2133" dirty="0"/>
              <a:t> para beber o consumir droga.</a:t>
            </a:r>
          </a:p>
          <a:p>
            <a:r>
              <a:rPr lang="es-MX" sz="2133" dirty="0"/>
              <a:t>Cada uno de los actos de la </a:t>
            </a:r>
            <a:r>
              <a:rPr lang="es-MX" sz="3200" b="1" dirty="0"/>
              <a:t>mala voluntad</a:t>
            </a:r>
            <a:r>
              <a:rPr lang="es-MX" sz="3200" dirty="0"/>
              <a:t> </a:t>
            </a:r>
            <a:r>
              <a:rPr lang="es-MX" sz="2133" dirty="0"/>
              <a:t>para hacer lo que quiere el yo.</a:t>
            </a:r>
            <a:endParaRPr lang="es-MX" sz="2133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6"/>
          <a:stretch/>
        </p:blipFill>
        <p:spPr>
          <a:xfrm flipH="1">
            <a:off x="7124131" y="2317542"/>
            <a:ext cx="5067868" cy="3440125"/>
          </a:xfrm>
          <a:prstGeom prst="rect">
            <a:avLst/>
          </a:prstGeom>
        </p:spPr>
      </p:pic>
      <p:sp>
        <p:nvSpPr>
          <p:cNvPr id="6" name="Google Shape;90;p14"/>
          <p:cNvSpPr txBox="1">
            <a:spLocks/>
          </p:cNvSpPr>
          <p:nvPr/>
        </p:nvSpPr>
        <p:spPr>
          <a:xfrm>
            <a:off x="1184565" y="1546004"/>
            <a:ext cx="4911436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1. AUTO </a:t>
            </a:r>
            <a:r>
              <a:rPr lang="es-MX" sz="4533" b="1" dirty="0">
                <a:solidFill>
                  <a:schemeClr val="bg1">
                    <a:lumMod val="50000"/>
                  </a:schemeClr>
                </a:solidFill>
              </a:rPr>
              <a:t>OBSERVAR</a:t>
            </a:r>
            <a:endParaRPr lang="en-US" sz="4533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Google Shape;81;p13"/>
          <p:cNvSpPr txBox="1">
            <a:spLocks/>
          </p:cNvSpPr>
          <p:nvPr/>
        </p:nvSpPr>
        <p:spPr>
          <a:xfrm>
            <a:off x="826609" y="836728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98191" y="924016"/>
            <a:ext cx="4776136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Drogas y Alcoholismo.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43743" y="2547459"/>
            <a:ext cx="6728016" cy="1568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 algn="just">
              <a:buFont typeface="+mj-lt"/>
              <a:buAutoNum type="arabicPeriod"/>
            </a:pPr>
            <a:r>
              <a:rPr lang="es-MX" sz="2800" dirty="0"/>
              <a:t>Mostrar la urgencia que tiene la </a:t>
            </a:r>
            <a:r>
              <a:rPr lang="es-MX" sz="2800" b="1" dirty="0"/>
              <a:t>eliminación de estos dos defectos, </a:t>
            </a:r>
            <a:r>
              <a:rPr lang="es-MX" sz="2800" dirty="0"/>
              <a:t>ya </a:t>
            </a:r>
            <a:r>
              <a:rPr lang="es-MX" sz="2800" dirty="0" smtClean="0"/>
              <a:t>hacen </a:t>
            </a:r>
            <a:r>
              <a:rPr lang="es-MX" sz="2800" b="1" dirty="0"/>
              <a:t>imposible</a:t>
            </a:r>
            <a:r>
              <a:rPr lang="es-MX" sz="2800" dirty="0"/>
              <a:t> cualquier avance en el trabajo </a:t>
            </a:r>
            <a:r>
              <a:rPr lang="es-MX" sz="2800" dirty="0" smtClean="0"/>
              <a:t>interior</a:t>
            </a:r>
            <a:r>
              <a:rPr lang="es-MX" sz="2800" dirty="0"/>
              <a:t>.</a:t>
            </a:r>
            <a:endParaRPr lang="es-MX" sz="2800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79" y="2213859"/>
            <a:ext cx="3804435" cy="3804435"/>
          </a:xfrm>
          <a:prstGeom prst="rect">
            <a:avLst/>
          </a:prstGeom>
        </p:spPr>
      </p:pic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943743" y="4722940"/>
            <a:ext cx="6728016" cy="1295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 algn="just">
              <a:buFont typeface="+mj-lt"/>
              <a:buAutoNum type="arabicPeriod" startAt="2"/>
            </a:pPr>
            <a:r>
              <a:rPr lang="es-MX" sz="2800" dirty="0"/>
              <a:t>Cómo </a:t>
            </a:r>
            <a:r>
              <a:rPr lang="es-MX" sz="2800" b="1" dirty="0"/>
              <a:t>enseñarle</a:t>
            </a:r>
            <a:r>
              <a:rPr lang="es-MX" sz="2800" dirty="0"/>
              <a:t> a personas afectadas por estos dos yoes a </a:t>
            </a:r>
            <a:r>
              <a:rPr lang="es-MX" sz="2800" b="1" dirty="0"/>
              <a:t>regenerarse a sí mismas. </a:t>
            </a:r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098191" y="1620208"/>
            <a:ext cx="3425683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OBJETIVOS:</a:t>
            </a:r>
            <a:endParaRPr lang="en-US" sz="4533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62625" y="2705669"/>
            <a:ext cx="6518998" cy="36542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/>
              <a:t>Para cada uno de los </a:t>
            </a:r>
            <a:r>
              <a:rPr lang="es-MX" sz="2400" b="1" dirty="0"/>
              <a:t>descubrimientos</a:t>
            </a:r>
            <a:r>
              <a:rPr lang="es-MX" sz="2400" dirty="0"/>
              <a:t> que hagamos con la </a:t>
            </a:r>
            <a:r>
              <a:rPr lang="es-MX" sz="2400" b="1" dirty="0"/>
              <a:t>auto-observación</a:t>
            </a:r>
            <a:r>
              <a:rPr lang="es-MX" sz="2400" dirty="0"/>
              <a:t> se debe suplicarle a la </a:t>
            </a:r>
            <a:r>
              <a:rPr lang="es-MX" sz="2400" b="1" dirty="0">
                <a:solidFill>
                  <a:schemeClr val="bg2"/>
                </a:solidFill>
              </a:rPr>
              <a:t>Madre Divina </a:t>
            </a:r>
            <a:r>
              <a:rPr lang="es-MX" sz="2400" dirty="0"/>
              <a:t>que nos </a:t>
            </a:r>
            <a:r>
              <a:rPr lang="es-MX" sz="2400" b="1" dirty="0"/>
              <a:t>elimine ese detalle. </a:t>
            </a:r>
            <a:endParaRPr lang="es-MX" sz="2400" b="1" dirty="0" smtClean="0"/>
          </a:p>
          <a:p>
            <a:pPr algn="just"/>
            <a:endParaRPr lang="es-MX" sz="2400" b="1" dirty="0"/>
          </a:p>
          <a:p>
            <a:pPr marL="135464" indent="0" algn="ctr">
              <a:buNone/>
            </a:pPr>
            <a:r>
              <a:rPr lang="es-MX" sz="2400" b="1" dirty="0" smtClean="0">
                <a:solidFill>
                  <a:schemeClr val="bg2"/>
                </a:solidFill>
              </a:rPr>
              <a:t>         </a:t>
            </a:r>
            <a:r>
              <a:rPr lang="es-MX" sz="2800" b="1" dirty="0" smtClean="0">
                <a:solidFill>
                  <a:schemeClr val="bg2"/>
                </a:solidFill>
              </a:rPr>
              <a:t>MADRE DIVINA, ELIMÍNAME ESTE DEFECTO</a:t>
            </a:r>
            <a:endParaRPr lang="es-MX" sz="2800" b="1" dirty="0">
              <a:solidFill>
                <a:schemeClr val="bg2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6" name="Google Shape;90;p14"/>
          <p:cNvSpPr txBox="1">
            <a:spLocks/>
          </p:cNvSpPr>
          <p:nvPr/>
        </p:nvSpPr>
        <p:spPr>
          <a:xfrm>
            <a:off x="1170917" y="1841790"/>
            <a:ext cx="6625545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2. </a:t>
            </a:r>
            <a:r>
              <a:rPr lang="es-MX" sz="4533" b="1" dirty="0" smtClean="0">
                <a:solidFill>
                  <a:srgbClr val="5A5A5A"/>
                </a:solidFill>
              </a:rPr>
              <a:t>DESCUBRIR Y </a:t>
            </a:r>
            <a:r>
              <a:rPr lang="es-MX" sz="4533" b="1" dirty="0" smtClean="0">
                <a:solidFill>
                  <a:schemeClr val="bg2"/>
                </a:solidFill>
              </a:rPr>
              <a:t>ELIMINAR</a:t>
            </a:r>
            <a:endParaRPr lang="en-US" sz="4533" b="1" dirty="0">
              <a:solidFill>
                <a:schemeClr val="bg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47" y="1648327"/>
            <a:ext cx="4246353" cy="4711609"/>
          </a:xfrm>
          <a:prstGeom prst="rect">
            <a:avLst/>
          </a:prstGeom>
        </p:spPr>
      </p:pic>
      <p:sp>
        <p:nvSpPr>
          <p:cNvPr id="7" name="Google Shape;81;p13"/>
          <p:cNvSpPr txBox="1">
            <a:spLocks/>
          </p:cNvSpPr>
          <p:nvPr/>
        </p:nvSpPr>
        <p:spPr>
          <a:xfrm>
            <a:off x="826609" y="836728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;p14"/>
          <p:cNvSpPr txBox="1">
            <a:spLocks/>
          </p:cNvSpPr>
          <p:nvPr/>
        </p:nvSpPr>
        <p:spPr>
          <a:xfrm>
            <a:off x="1002494" y="2032661"/>
            <a:ext cx="5298989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733" b="1" dirty="0">
                <a:solidFill>
                  <a:srgbClr val="0DB7C4"/>
                </a:solidFill>
              </a:rPr>
              <a:t>3</a:t>
            </a:r>
            <a:r>
              <a:rPr lang="es-MX" sz="3733" b="1" dirty="0" smtClean="0">
                <a:solidFill>
                  <a:srgbClr val="0DB7C4"/>
                </a:solidFill>
              </a:rPr>
              <a:t>. </a:t>
            </a:r>
            <a:r>
              <a:rPr lang="es-MX" sz="3733" b="1" dirty="0">
                <a:solidFill>
                  <a:srgbClr val="5A5A5A"/>
                </a:solidFill>
              </a:rPr>
              <a:t>SALIR DEL CÍRCULO DE AMIGOS</a:t>
            </a:r>
            <a:endParaRPr lang="en-US" sz="3733" b="1" dirty="0">
              <a:solidFill>
                <a:srgbClr val="5A5A5A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r="16176"/>
          <a:stretch/>
        </p:blipFill>
        <p:spPr>
          <a:xfrm flipH="1">
            <a:off x="1753456" y="3393329"/>
            <a:ext cx="3571625" cy="2944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889" y="3393329"/>
            <a:ext cx="2928185" cy="3086467"/>
          </a:xfrm>
          <a:prstGeom prst="rect">
            <a:avLst/>
          </a:prstGeom>
        </p:spPr>
      </p:pic>
      <p:sp>
        <p:nvSpPr>
          <p:cNvPr id="10" name="Google Shape;90;p14"/>
          <p:cNvSpPr txBox="1">
            <a:spLocks/>
          </p:cNvSpPr>
          <p:nvPr/>
        </p:nvSpPr>
        <p:spPr>
          <a:xfrm>
            <a:off x="7849459" y="1875974"/>
            <a:ext cx="4448759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4</a:t>
            </a:r>
            <a:r>
              <a:rPr lang="es-MX" sz="4533" b="1" dirty="0" smtClean="0">
                <a:solidFill>
                  <a:srgbClr val="0DB7C4"/>
                </a:solidFill>
              </a:rPr>
              <a:t>. </a:t>
            </a:r>
            <a:r>
              <a:rPr lang="es-MX" sz="3733" b="1" dirty="0">
                <a:solidFill>
                  <a:srgbClr val="5A5A5A"/>
                </a:solidFill>
              </a:rPr>
              <a:t>DERVICHES,</a:t>
            </a:r>
            <a:r>
              <a:rPr lang="es-MX" sz="3733" b="1" dirty="0">
                <a:solidFill>
                  <a:srgbClr val="0DB7C4"/>
                </a:solidFill>
              </a:rPr>
              <a:t> </a:t>
            </a:r>
            <a:r>
              <a:rPr lang="es-MX" sz="3733" b="1" dirty="0">
                <a:solidFill>
                  <a:srgbClr val="5A5A5A"/>
                </a:solidFill>
              </a:rPr>
              <a:t>SUBLIMAR</a:t>
            </a:r>
            <a:endParaRPr lang="en-US" sz="3733" b="1" dirty="0">
              <a:solidFill>
                <a:srgbClr val="5A5A5A"/>
              </a:solidFill>
            </a:endParaRPr>
          </a:p>
        </p:txBody>
      </p:sp>
      <p:sp>
        <p:nvSpPr>
          <p:cNvPr id="7" name="Google Shape;81;p13"/>
          <p:cNvSpPr txBox="1">
            <a:spLocks/>
          </p:cNvSpPr>
          <p:nvPr/>
        </p:nvSpPr>
        <p:spPr>
          <a:xfrm>
            <a:off x="826609" y="836728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06237" y="2803183"/>
            <a:ext cx="6010938" cy="26832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133" dirty="0"/>
              <a:t>En este caso se hace necesario </a:t>
            </a:r>
            <a:r>
              <a:rPr lang="es-MX" sz="3200" b="1" dirty="0"/>
              <a:t>encarcelar algunos de estos defectos</a:t>
            </a:r>
            <a:r>
              <a:rPr lang="es-MX" sz="2133" b="1" dirty="0"/>
              <a:t>. </a:t>
            </a:r>
            <a:r>
              <a:rPr lang="es-MX" sz="2133" dirty="0"/>
              <a:t>Para esto acudiremos a la práctica de </a:t>
            </a:r>
            <a:r>
              <a:rPr lang="es-MX" sz="3200" b="1" dirty="0"/>
              <a:t>Negocios con la Ley</a:t>
            </a:r>
            <a:r>
              <a:rPr lang="es-MX" sz="2133" b="1" dirty="0"/>
              <a:t>, </a:t>
            </a:r>
            <a:r>
              <a:rPr lang="es-MX" sz="2133" dirty="0"/>
              <a:t>para que los encarcelen y no pongan problema en el mundo físico</a:t>
            </a:r>
            <a:r>
              <a:rPr lang="es-MX" sz="2133" dirty="0" smtClean="0"/>
              <a:t>.</a:t>
            </a:r>
            <a:endParaRPr lang="es-MX" sz="2133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6" name="Google Shape;90;p14"/>
          <p:cNvSpPr txBox="1">
            <a:spLocks/>
          </p:cNvSpPr>
          <p:nvPr/>
        </p:nvSpPr>
        <p:spPr>
          <a:xfrm>
            <a:off x="1106237" y="1904525"/>
            <a:ext cx="4911436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5</a:t>
            </a:r>
            <a:r>
              <a:rPr lang="es-MX" sz="4533" b="1" dirty="0" smtClean="0">
                <a:solidFill>
                  <a:srgbClr val="0DB7C4"/>
                </a:solidFill>
              </a:rPr>
              <a:t>. </a:t>
            </a:r>
            <a:r>
              <a:rPr lang="es-MX" sz="4533" b="1" dirty="0">
                <a:solidFill>
                  <a:srgbClr val="5A5A5A"/>
                </a:solidFill>
              </a:rPr>
              <a:t>NEGOCIAR</a:t>
            </a:r>
            <a:endParaRPr lang="en-US" sz="4533" b="1" dirty="0">
              <a:solidFill>
                <a:srgbClr val="5A5A5A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079475" y="2803183"/>
            <a:ext cx="4112525" cy="3352445"/>
            <a:chOff x="5953991" y="2094390"/>
            <a:chExt cx="2930236" cy="239733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3" t="5252" r="18889" b="6465"/>
            <a:stretch/>
          </p:blipFill>
          <p:spPr>
            <a:xfrm>
              <a:off x="6574753" y="2094390"/>
              <a:ext cx="1623821" cy="239733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" r="24038"/>
            <a:stretch/>
          </p:blipFill>
          <p:spPr>
            <a:xfrm>
              <a:off x="5953991" y="2137659"/>
              <a:ext cx="2930236" cy="2315380"/>
            </a:xfrm>
            <a:prstGeom prst="rect">
              <a:avLst/>
            </a:prstGeom>
          </p:spPr>
        </p:pic>
      </p:grpSp>
      <p:sp>
        <p:nvSpPr>
          <p:cNvPr id="9" name="Google Shape;81;p13"/>
          <p:cNvSpPr txBox="1">
            <a:spLocks/>
          </p:cNvSpPr>
          <p:nvPr/>
        </p:nvSpPr>
        <p:spPr>
          <a:xfrm>
            <a:off x="826609" y="836728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394556" y="2421916"/>
            <a:ext cx="4294142" cy="18908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 smtClean="0"/>
              <a:t>Una de </a:t>
            </a:r>
            <a:r>
              <a:rPr lang="es-MX" sz="2400" dirty="0"/>
              <a:t>las formas de entrar en ocupación sin límite es el </a:t>
            </a:r>
            <a:r>
              <a:rPr lang="es-MX" sz="2400" b="1" dirty="0"/>
              <a:t>Sacrificio por la Humanidad. </a:t>
            </a:r>
          </a:p>
          <a:p>
            <a:pPr algn="just"/>
            <a:endParaRPr lang="es-MX"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6" name="Google Shape;90;p14"/>
          <p:cNvSpPr txBox="1">
            <a:spLocks/>
          </p:cNvSpPr>
          <p:nvPr/>
        </p:nvSpPr>
        <p:spPr>
          <a:xfrm>
            <a:off x="892700" y="1624281"/>
            <a:ext cx="2283637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6</a:t>
            </a:r>
            <a:r>
              <a:rPr lang="es-MX" sz="4533" b="1" dirty="0" smtClean="0">
                <a:solidFill>
                  <a:srgbClr val="0DB7C4"/>
                </a:solidFill>
              </a:rPr>
              <a:t>. </a:t>
            </a:r>
            <a:r>
              <a:rPr lang="es-MX" sz="4533" b="1" dirty="0" smtClean="0">
                <a:solidFill>
                  <a:srgbClr val="5A5A5A"/>
                </a:solidFill>
              </a:rPr>
              <a:t>OCIO</a:t>
            </a:r>
            <a:endParaRPr lang="en-US" sz="4533" b="1" dirty="0">
              <a:solidFill>
                <a:srgbClr val="5A5A5A"/>
              </a:solidFill>
            </a:endParaRPr>
          </a:p>
        </p:txBody>
      </p:sp>
      <p:sp>
        <p:nvSpPr>
          <p:cNvPr id="9" name="Google Shape;81;p13"/>
          <p:cNvSpPr txBox="1">
            <a:spLocks/>
          </p:cNvSpPr>
          <p:nvPr/>
        </p:nvSpPr>
        <p:spPr>
          <a:xfrm>
            <a:off x="826609" y="836728"/>
            <a:ext cx="6518999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800" dirty="0">
                <a:latin typeface="Source Sans Pro" panose="020B0503030403020204" pitchFamily="34" charset="0"/>
              </a:rPr>
              <a:t>¿Cómo se deben eliminar </a:t>
            </a:r>
            <a:r>
              <a:rPr lang="es-MX" sz="2800" dirty="0" smtClean="0">
                <a:latin typeface="Source Sans Pro" panose="020B0503030403020204" pitchFamily="34" charset="0"/>
              </a:rPr>
              <a:t>éstos defectos?</a:t>
            </a:r>
            <a:endParaRPr lang="es-MX" sz="2800" dirty="0"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5069342" y="1629190"/>
            <a:ext cx="4911436" cy="8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</a:rPr>
              <a:t>7</a:t>
            </a:r>
            <a:r>
              <a:rPr lang="es-MX" sz="4533" b="1" dirty="0" smtClean="0">
                <a:solidFill>
                  <a:srgbClr val="0DB7C4"/>
                </a:solidFill>
              </a:rPr>
              <a:t>. </a:t>
            </a:r>
            <a:r>
              <a:rPr lang="es-MX" sz="4533" b="1" dirty="0">
                <a:solidFill>
                  <a:srgbClr val="5A5A5A"/>
                </a:solidFill>
              </a:rPr>
              <a:t>REFLEXIONAR</a:t>
            </a:r>
            <a:endParaRPr lang="en-US" sz="4533" b="1" dirty="0">
              <a:solidFill>
                <a:srgbClr val="5A5A5A"/>
              </a:solidFill>
            </a:endParaRPr>
          </a:p>
        </p:txBody>
      </p:sp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4308053" y="2434836"/>
            <a:ext cx="5276432" cy="3824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endParaRPr lang="es-MX" sz="2400" dirty="0"/>
          </a:p>
          <a:p>
            <a:pPr lvl="1" algn="just"/>
            <a:r>
              <a:rPr lang="es-MX" sz="2400" dirty="0"/>
              <a:t>¿</a:t>
            </a:r>
            <a:r>
              <a:rPr lang="es-MX" sz="2400" b="1" dirty="0"/>
              <a:t>Hasta dónde </a:t>
            </a:r>
            <a:r>
              <a:rPr lang="es-MX" sz="2400" dirty="0"/>
              <a:t>nos ha llevado el alcoholismo o la droga?</a:t>
            </a:r>
          </a:p>
          <a:p>
            <a:pPr lvl="1" algn="just"/>
            <a:r>
              <a:rPr lang="es-MX" sz="2400" dirty="0"/>
              <a:t>Los </a:t>
            </a:r>
            <a:r>
              <a:rPr lang="es-MX" sz="2400" b="1" dirty="0"/>
              <a:t>daños</a:t>
            </a:r>
            <a:r>
              <a:rPr lang="es-MX" sz="2400" dirty="0"/>
              <a:t> que se le hicieron al </a:t>
            </a:r>
            <a:r>
              <a:rPr lang="es-MX" sz="2400" b="1" dirty="0"/>
              <a:t>cuerpo físico</a:t>
            </a:r>
            <a:r>
              <a:rPr lang="es-MX" sz="2400" dirty="0"/>
              <a:t>.</a:t>
            </a:r>
          </a:p>
          <a:p>
            <a:pPr lvl="1" algn="just"/>
            <a:r>
              <a:rPr lang="es-MX" sz="2400" dirty="0"/>
              <a:t>¿Hasta dónde influyó en nuestra </a:t>
            </a:r>
            <a:r>
              <a:rPr lang="es-MX" sz="2400" b="1" dirty="0" smtClean="0"/>
              <a:t>degeneración</a:t>
            </a:r>
            <a:r>
              <a:rPr lang="es-MX" sz="2400" dirty="0" smtClean="0"/>
              <a:t>?</a:t>
            </a:r>
            <a:endParaRPr lang="es-MX" sz="2400" dirty="0" smtClean="0"/>
          </a:p>
          <a:p>
            <a:pPr lvl="1" algn="just"/>
            <a:r>
              <a:rPr lang="es-MX" sz="2400" dirty="0" smtClean="0"/>
              <a:t>Las </a:t>
            </a:r>
            <a:r>
              <a:rPr lang="es-MX" sz="2400" b="1" dirty="0"/>
              <a:t>malas relaciones </a:t>
            </a:r>
            <a:r>
              <a:rPr lang="es-MX" sz="2400" dirty="0"/>
              <a:t>que </a:t>
            </a:r>
            <a:r>
              <a:rPr lang="es-MX" sz="2400" dirty="0" smtClean="0"/>
              <a:t>ocasiono. ..</a:t>
            </a:r>
            <a:endParaRPr lang="es-MX" sz="2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5582" r="26848" b="5942"/>
          <a:stretch/>
        </p:blipFill>
        <p:spPr>
          <a:xfrm>
            <a:off x="9762017" y="1624281"/>
            <a:ext cx="2429983" cy="5110460"/>
          </a:xfrm>
          <a:prstGeom prst="rect">
            <a:avLst/>
          </a:prstGeom>
        </p:spPr>
      </p:pic>
      <p:pic>
        <p:nvPicPr>
          <p:cNvPr id="14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3" y="4381226"/>
            <a:ext cx="3386485" cy="216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65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0" y="2419649"/>
            <a:ext cx="2468700" cy="29912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MX" sz="2667" b="1" dirty="0"/>
              <a:t>“Actuar en la  vida de acuerdo a los principios fundamentales que llevamos en lo hondo del Ser”. </a:t>
            </a:r>
            <a:endParaRPr sz="2667" b="1"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3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5333" b="1" i="0" dirty="0"/>
              <a:t>PRÓXIMA </a:t>
            </a:r>
          </a:p>
          <a:p>
            <a:pPr marL="0" indent="0">
              <a:buNone/>
            </a:pPr>
            <a:r>
              <a:rPr lang="es-MX" sz="5333" b="1" i="0" dirty="0"/>
              <a:t>CONFERENCIA</a:t>
            </a:r>
            <a:r>
              <a:rPr lang="en" sz="5333" b="1" i="0" dirty="0"/>
              <a:t>.</a:t>
            </a:r>
          </a:p>
          <a:p>
            <a:pPr marL="0" indent="0">
              <a:buNone/>
            </a:pPr>
            <a:r>
              <a:rPr lang="en" sz="3467" b="1" i="0" dirty="0"/>
              <a:t>Conferencia 15 / Fase A</a:t>
            </a:r>
            <a:endParaRPr sz="3467" b="1" i="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4" name="Google Shape;99;p15"/>
          <p:cNvSpPr txBox="1">
            <a:spLocks/>
          </p:cNvSpPr>
          <p:nvPr/>
        </p:nvSpPr>
        <p:spPr>
          <a:xfrm>
            <a:off x="817318" y="5026400"/>
            <a:ext cx="10557164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800" b="1" dirty="0"/>
              <a:t>Ego, personalidad y esencia.</a:t>
            </a:r>
          </a:p>
        </p:txBody>
      </p:sp>
    </p:spTree>
    <p:extLst>
      <p:ext uri="{BB962C8B-B14F-4D97-AF65-F5344CB8AC3E}">
        <p14:creationId xmlns:p14="http://schemas.microsoft.com/office/powerpoint/2010/main" val="4171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/>
          <p:cNvGraphicFramePr>
            <a:graphicFrameLocks noChangeAspect="1"/>
          </p:cNvGraphicFramePr>
          <p:nvPr>
            <p:extLst/>
          </p:nvPr>
        </p:nvGraphicFramePr>
        <p:xfrm>
          <a:off x="1028882" y="3879974"/>
          <a:ext cx="6851033" cy="97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4995360" imgH="608040" progId="CorelDraw.Graphic.18">
                  <p:embed/>
                </p:oleObj>
              </mc:Choice>
              <mc:Fallback>
                <p:oleObj name="CorelDRAW" r:id="rId4" imgW="4995360" imgH="60804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882" y="3879974"/>
                        <a:ext cx="6851033" cy="97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/>
          <p:cNvSpPr/>
          <p:nvPr/>
        </p:nvSpPr>
        <p:spPr>
          <a:xfrm>
            <a:off x="869799" y="5173001"/>
            <a:ext cx="765599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67" dirty="0">
                <a:latin typeface="+mj-lt"/>
              </a:rPr>
              <a:t>75 conferencias </a:t>
            </a:r>
            <a:r>
              <a:rPr lang="es-ES" sz="4267" dirty="0">
                <a:latin typeface="+mj-lt"/>
              </a:rPr>
              <a:t>prácticas </a:t>
            </a:r>
            <a:r>
              <a:rPr lang="es-ES" sz="4267" dirty="0">
                <a:latin typeface="+mj-lt"/>
              </a:rPr>
              <a:t>gratis y de entrada libre</a:t>
            </a:r>
          </a:p>
        </p:txBody>
      </p:sp>
      <p:pic>
        <p:nvPicPr>
          <p:cNvPr id="10" name="Imagen 9" descr="Resultado de imagen para LOGO FACEBOOK 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0" y="1112497"/>
            <a:ext cx="967525" cy="921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1293492" y="1378171"/>
            <a:ext cx="5948605" cy="50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89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CONFERENCIASCONOCIMIENTODESIMISMO </a:t>
            </a:r>
            <a:endParaRPr lang="es-CO" sz="2489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Resultado de imagen para logo instagram 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1" y="1095482"/>
            <a:ext cx="1295472" cy="116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8216308" y="1358066"/>
            <a:ext cx="2824812" cy="502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89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CONFERENCIASCDSM</a:t>
            </a:r>
            <a:endParaRPr lang="es-CO" sz="2489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788722" y="2543177"/>
            <a:ext cx="2887557" cy="91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89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CONOCIMIENTODESIMISMO </a:t>
            </a:r>
            <a:endParaRPr lang="es-CO" sz="2489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088997" y="-62694"/>
            <a:ext cx="4571537" cy="8387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800" dirty="0">
                <a:latin typeface="+mj-lt"/>
              </a:rPr>
              <a:t>CONTACTOS</a:t>
            </a:r>
            <a:endParaRPr lang="es-ES" sz="4800" dirty="0">
              <a:latin typeface="+mj-lt"/>
            </a:endParaRPr>
          </a:p>
        </p:txBody>
      </p:sp>
      <p:pic>
        <p:nvPicPr>
          <p:cNvPr id="2061" name="Picture 13" descr="Logo Youtube PNG transparente - Stick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03" y="1938591"/>
            <a:ext cx="2601109" cy="16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333906" y="2482067"/>
            <a:ext cx="4338252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89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CONFERENCIASCONOCIMIENTO</a:t>
            </a:r>
          </a:p>
          <a:p>
            <a:pPr algn="ctr"/>
            <a:r>
              <a:rPr lang="es-MX" sz="2489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DESIMISMO </a:t>
            </a:r>
            <a:endParaRPr lang="es-CO" sz="2489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783" y="3402399"/>
            <a:ext cx="1679436" cy="1612669"/>
          </a:xfrm>
          <a:prstGeom prst="rect">
            <a:avLst/>
          </a:prstGeom>
        </p:spPr>
      </p:pic>
      <p:sp>
        <p:nvSpPr>
          <p:cNvPr id="17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dirty="0" smtClean="0"/>
              <a:t>15</a:t>
            </a:r>
            <a:endParaRPr dirty="0"/>
          </a:p>
        </p:txBody>
      </p:sp>
      <p:pic>
        <p:nvPicPr>
          <p:cNvPr id="1063" name="Picture 39" descr="Conocimiento de Si Mismo Sabes quien eres? Para que es la existencia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44" y="2294091"/>
            <a:ext cx="885603" cy="8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Archivo:Google Play Arrow logo.svg - Wikipedia, la enciclopedia lib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78" y="2310411"/>
            <a:ext cx="838825" cy="8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8000" i="0" dirty="0"/>
              <a:t>EL </a:t>
            </a:r>
            <a:r>
              <a:rPr lang="es-MX" sz="8000" b="1" i="0" dirty="0"/>
              <a:t>ALCOHOLISMO</a:t>
            </a:r>
            <a:endParaRPr lang="es-MX" sz="15333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-100" y="517552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Conozcamos a ALGOL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29647" y="917665"/>
            <a:ext cx="4776136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667" dirty="0">
                <a:latin typeface="Source Sans Pro" panose="020B0503030403020204" pitchFamily="34" charset="0"/>
              </a:rPr>
              <a:t>El Alcoholismo.</a:t>
            </a:r>
            <a:endParaRPr sz="2667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72916" y="2439264"/>
            <a:ext cx="5247191" cy="2168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/>
              <a:t>Algol </a:t>
            </a:r>
            <a:r>
              <a:rPr lang="es-MX" sz="2400" dirty="0"/>
              <a:t>es uno de los diez demonios </a:t>
            </a:r>
            <a:r>
              <a:rPr lang="es-MX" sz="2400" b="1" dirty="0"/>
              <a:t>más perversos </a:t>
            </a:r>
            <a:r>
              <a:rPr lang="es-MX" sz="2400" dirty="0"/>
              <a:t>del planeta Tierra. </a:t>
            </a:r>
          </a:p>
          <a:p>
            <a:pPr marL="135463" indent="0" algn="just">
              <a:buNone/>
            </a:pPr>
            <a:endParaRPr lang="es-MX" sz="2400" dirty="0"/>
          </a:p>
          <a:p>
            <a:pPr lvl="1" algn="just"/>
            <a:r>
              <a:rPr lang="es-MX" sz="2400" dirty="0"/>
              <a:t>Representa la cabeza de la </a:t>
            </a:r>
            <a:r>
              <a:rPr lang="es-MX" sz="2400" b="1" dirty="0"/>
              <a:t>Medusa, cortada por Perseo. </a:t>
            </a:r>
          </a:p>
          <a:p>
            <a:pPr marL="135463" indent="0" algn="just">
              <a:buNone/>
            </a:pPr>
            <a:endParaRPr lang="es-MX"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029647" y="1613857"/>
            <a:ext cx="5288753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>
                <a:solidFill>
                  <a:srgbClr val="0DB7C4"/>
                </a:solidFill>
                <a:latin typeface="Source Sans Pro" panose="020B0503030403020204" pitchFamily="34" charset="0"/>
              </a:rPr>
              <a:t>EL DEMONIO </a:t>
            </a:r>
            <a:r>
              <a:rPr lang="es-MX" sz="4533" b="1" dirty="0">
                <a:solidFill>
                  <a:srgbClr val="5A5A5A"/>
                </a:solidFill>
                <a:latin typeface="Source Sans Pro" panose="020B0503030403020204" pitchFamily="34" charset="0"/>
              </a:rPr>
              <a:t>ALGOL</a:t>
            </a:r>
            <a:endParaRPr lang="en-US" sz="4533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29647" y="5150946"/>
            <a:ext cx="5247191" cy="138621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Él </a:t>
            </a:r>
            <a:r>
              <a:rPr lang="es-MX" sz="2400" b="1" dirty="0"/>
              <a:t>maneja</a:t>
            </a:r>
            <a:r>
              <a:rPr lang="es-MX" sz="2400" dirty="0"/>
              <a:t> todos los procesos de </a:t>
            </a:r>
            <a:r>
              <a:rPr lang="es-MX" sz="2400" b="1" dirty="0"/>
              <a:t>alcoholismo y drogadicción </a:t>
            </a:r>
            <a:r>
              <a:rPr lang="es-MX" sz="2400" dirty="0"/>
              <a:t>dentro de este planeta.</a:t>
            </a:r>
            <a:endParaRPr lang="es-MX" sz="2400" b="1" dirty="0"/>
          </a:p>
        </p:txBody>
      </p:sp>
      <p:pic>
        <p:nvPicPr>
          <p:cNvPr id="2" name="Picture 2" descr="Un Perseo para la &quot;Medusa&quot; panameña - Bayano dig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27" y="0"/>
            <a:ext cx="5057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92700" y="952267"/>
            <a:ext cx="2596458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 Alcoholismo 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188323" y="3083109"/>
            <a:ext cx="6431994" cy="365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>
              <a:buFont typeface="+mj-lt"/>
              <a:buAutoNum type="arabicPeriod" startAt="2"/>
            </a:pPr>
            <a:r>
              <a:rPr lang="es-MX" sz="2400" dirty="0" smtClean="0"/>
              <a:t>Soy </a:t>
            </a:r>
            <a:r>
              <a:rPr lang="es-MX" sz="2400" dirty="0"/>
              <a:t>el </a:t>
            </a:r>
            <a:r>
              <a:rPr lang="es-MX" sz="2400" b="1" dirty="0">
                <a:solidFill>
                  <a:srgbClr val="0DB7C4"/>
                </a:solidFill>
              </a:rPr>
              <a:t>ladrón</a:t>
            </a:r>
            <a:r>
              <a:rPr lang="es-MX" sz="2400" dirty="0"/>
              <a:t> de</a:t>
            </a:r>
            <a:r>
              <a:rPr lang="es-MX" sz="2400" b="1" dirty="0"/>
              <a:t> átomos </a:t>
            </a:r>
            <a:r>
              <a:rPr lang="es-MX" sz="2400" b="1" dirty="0" smtClean="0"/>
              <a:t>solares</a:t>
            </a:r>
            <a:r>
              <a:rPr lang="es-MX" sz="2400" dirty="0" smtClean="0"/>
              <a:t>.</a:t>
            </a:r>
            <a:endParaRPr lang="es-MX" sz="2400" dirty="0"/>
          </a:p>
          <a:p>
            <a:pPr marL="592652" indent="-457189">
              <a:buFont typeface="+mj-lt"/>
              <a:buAutoNum type="arabicPeriod" startAt="2"/>
            </a:pPr>
            <a:r>
              <a:rPr lang="es-MX" sz="2400" dirty="0"/>
              <a:t>Soy el </a:t>
            </a:r>
            <a:r>
              <a:rPr lang="es-MX" sz="2400" b="1" dirty="0"/>
              <a:t>padre </a:t>
            </a:r>
            <a:r>
              <a:rPr lang="es-MX" sz="2400" dirty="0"/>
              <a:t>de la </a:t>
            </a:r>
            <a:r>
              <a:rPr lang="es-MX" sz="2400" b="1" dirty="0">
                <a:solidFill>
                  <a:srgbClr val="0DB7C4"/>
                </a:solidFill>
              </a:rPr>
              <a:t>corrupción </a:t>
            </a:r>
            <a:r>
              <a:rPr lang="es-MX" sz="2400" dirty="0"/>
              <a:t>y la </a:t>
            </a:r>
            <a:r>
              <a:rPr lang="es-MX" sz="2400" b="1" dirty="0">
                <a:solidFill>
                  <a:srgbClr val="0DB7C4"/>
                </a:solidFill>
              </a:rPr>
              <a:t>desgracia</a:t>
            </a:r>
            <a:r>
              <a:rPr lang="es-MX" sz="2400" b="1" dirty="0"/>
              <a:t>.</a:t>
            </a:r>
          </a:p>
          <a:p>
            <a:pPr marL="592652" indent="-457189">
              <a:buFont typeface="+mj-lt"/>
              <a:buAutoNum type="arabicPeriod" startAt="2"/>
            </a:pPr>
            <a:r>
              <a:rPr lang="es-MX" sz="2400" dirty="0"/>
              <a:t>Soy el </a:t>
            </a:r>
            <a:r>
              <a:rPr lang="es-MX" sz="2400" b="1" dirty="0"/>
              <a:t>padre </a:t>
            </a:r>
            <a:r>
              <a:rPr lang="es-MX" sz="2400" dirty="0"/>
              <a:t>de la </a:t>
            </a:r>
            <a:r>
              <a:rPr lang="es-MX" sz="2400" b="1" dirty="0">
                <a:solidFill>
                  <a:srgbClr val="0DB7C4"/>
                </a:solidFill>
              </a:rPr>
              <a:t>degeneración </a:t>
            </a:r>
            <a:r>
              <a:rPr lang="es-MX" sz="2400" dirty="0"/>
              <a:t>y el</a:t>
            </a:r>
            <a:r>
              <a:rPr lang="es-MX" sz="2400" b="1" dirty="0">
                <a:solidFill>
                  <a:srgbClr val="0DB7C4"/>
                </a:solidFill>
              </a:rPr>
              <a:t> vicio</a:t>
            </a:r>
            <a:r>
              <a:rPr lang="es-MX" sz="2400" b="1" dirty="0"/>
              <a:t>.</a:t>
            </a:r>
          </a:p>
          <a:p>
            <a:pPr marL="592652" indent="-457189">
              <a:buFont typeface="+mj-lt"/>
              <a:buAutoNum type="arabicPeriod" startAt="2"/>
            </a:pPr>
            <a:r>
              <a:rPr lang="es-MX" sz="2400" dirty="0"/>
              <a:t>Soy el </a:t>
            </a:r>
            <a:r>
              <a:rPr lang="es-MX" sz="2400" b="1" dirty="0">
                <a:solidFill>
                  <a:srgbClr val="0DB7C4"/>
                </a:solidFill>
              </a:rPr>
              <a:t>destructor </a:t>
            </a:r>
            <a:r>
              <a:rPr lang="es-MX" sz="2400" dirty="0"/>
              <a:t>de</a:t>
            </a:r>
            <a:r>
              <a:rPr lang="es-MX" sz="2400" b="1" dirty="0">
                <a:solidFill>
                  <a:srgbClr val="0DB7C4"/>
                </a:solidFill>
              </a:rPr>
              <a:t> hogares</a:t>
            </a:r>
            <a:r>
              <a:rPr lang="es-MX" sz="2400" b="1" dirty="0"/>
              <a:t>.</a:t>
            </a:r>
          </a:p>
          <a:p>
            <a:pPr marL="592652" indent="-457189">
              <a:buFont typeface="+mj-lt"/>
              <a:buAutoNum type="arabicPeriod" startAt="2"/>
            </a:pPr>
            <a:r>
              <a:rPr lang="es-MX" sz="2400" dirty="0"/>
              <a:t>Soy el </a:t>
            </a:r>
            <a:r>
              <a:rPr lang="es-MX" sz="2400" b="1" dirty="0"/>
              <a:t>causante </a:t>
            </a:r>
            <a:r>
              <a:rPr lang="es-MX" sz="2400" dirty="0"/>
              <a:t>de la </a:t>
            </a:r>
            <a:r>
              <a:rPr lang="es-MX" sz="2400" b="1" dirty="0">
                <a:solidFill>
                  <a:srgbClr val="0DB7C4"/>
                </a:solidFill>
              </a:rPr>
              <a:t>miseria </a:t>
            </a:r>
            <a:r>
              <a:rPr lang="es-MX" sz="2400" dirty="0"/>
              <a:t>y la </a:t>
            </a:r>
            <a:r>
              <a:rPr lang="es-MX" sz="2400" b="1" dirty="0">
                <a:solidFill>
                  <a:srgbClr val="0DB7C4"/>
                </a:solidFill>
              </a:rPr>
              <a:t>ruina</a:t>
            </a:r>
            <a:r>
              <a:rPr lang="es-MX" sz="2400" b="1" dirty="0" smtClean="0"/>
              <a:t>.</a:t>
            </a:r>
            <a:endParaRPr lang="es-MX" sz="2400" b="1" dirty="0"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194534" y="2604656"/>
            <a:ext cx="6813414" cy="6999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>
              <a:buFont typeface="+mj-lt"/>
              <a:buAutoNum type="arabicPeriod"/>
            </a:pPr>
            <a:r>
              <a:rPr lang="es-MX" sz="2400" dirty="0"/>
              <a:t>Soy el </a:t>
            </a:r>
            <a:r>
              <a:rPr lang="es-MX" sz="2400" b="1" dirty="0">
                <a:solidFill>
                  <a:srgbClr val="0DB7C4"/>
                </a:solidFill>
              </a:rPr>
              <a:t>dueño del planeta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26" y="4152210"/>
            <a:ext cx="2616674" cy="20453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5963" t="9138" r="7473" b="22724"/>
          <a:stretch/>
        </p:blipFill>
        <p:spPr>
          <a:xfrm>
            <a:off x="9575326" y="2014009"/>
            <a:ext cx="2616674" cy="21382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53" y="208557"/>
            <a:ext cx="2262053" cy="22333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127" y="2011190"/>
            <a:ext cx="2669199" cy="4186387"/>
          </a:xfrm>
          <a:prstGeom prst="rect">
            <a:avLst/>
          </a:prstGeom>
        </p:spPr>
      </p:pic>
      <p:sp>
        <p:nvSpPr>
          <p:cNvPr id="13" name="Google Shape;90;p14"/>
          <p:cNvSpPr txBox="1">
            <a:spLocks/>
          </p:cNvSpPr>
          <p:nvPr/>
        </p:nvSpPr>
        <p:spPr>
          <a:xfrm>
            <a:off x="892700" y="1560348"/>
            <a:ext cx="2154648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LEMAS</a:t>
            </a:r>
            <a:endParaRPr lang="en-US" sz="4533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38815" y="843499"/>
            <a:ext cx="249847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667" dirty="0">
                <a:latin typeface="Source Sans Pro" panose="020B0503030403020204" pitchFamily="34" charset="0"/>
              </a:rPr>
              <a:t>El Alcoholismo </a:t>
            </a:r>
            <a:endParaRPr sz="2667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20556" y="2107776"/>
            <a:ext cx="6023045" cy="6349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endParaRPr lang="es-MX" b="1" dirty="0"/>
          </a:p>
          <a:p>
            <a:pPr marL="135463" indent="0" algn="just">
              <a:buNone/>
            </a:pPr>
            <a:endParaRPr lang="es-MX" sz="2133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r="23537"/>
          <a:stretch/>
        </p:blipFill>
        <p:spPr>
          <a:xfrm>
            <a:off x="5779391" y="652858"/>
            <a:ext cx="2356960" cy="2672276"/>
          </a:xfrm>
          <a:prstGeom prst="rect">
            <a:avLst/>
          </a:prstGeom>
        </p:spPr>
      </p:pic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970731" y="2933183"/>
            <a:ext cx="5624623" cy="2878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indent="-342900" algn="just">
              <a:buFont typeface="+mj-lt"/>
              <a:buAutoNum type="arabicPeriod"/>
            </a:pPr>
            <a:r>
              <a:rPr lang="es-MX" sz="2400" dirty="0"/>
              <a:t>Lubrica la </a:t>
            </a:r>
            <a:r>
              <a:rPr lang="es-MX" sz="2400" b="1" dirty="0"/>
              <a:t>Rueda del </a:t>
            </a:r>
            <a:r>
              <a:rPr lang="es-MX" sz="2400" b="1" dirty="0" err="1" smtClean="0"/>
              <a:t>Samsara</a:t>
            </a:r>
            <a:r>
              <a:rPr lang="es-MX" sz="2400" b="1" dirty="0" smtClean="0"/>
              <a:t>.</a:t>
            </a:r>
          </a:p>
          <a:p>
            <a:pPr marL="444500" indent="-342900" algn="just">
              <a:buFont typeface="+mj-lt"/>
              <a:buAutoNum type="arabicPeriod"/>
            </a:pPr>
            <a:r>
              <a:rPr lang="es-CO" sz="2400" dirty="0" smtClean="0"/>
              <a:t>Se </a:t>
            </a:r>
            <a:r>
              <a:rPr lang="es-CO" sz="2400" dirty="0"/>
              <a:t>insinúa por doquiera siempre </a:t>
            </a:r>
            <a:r>
              <a:rPr lang="es-CO" sz="2400" b="1" dirty="0"/>
              <a:t>tentador. </a:t>
            </a:r>
            <a:endParaRPr lang="es-CO" sz="2400" b="1" dirty="0" smtClean="0"/>
          </a:p>
          <a:p>
            <a:pPr marL="444500" indent="-342900" algn="just">
              <a:buFont typeface="+mj-lt"/>
              <a:buAutoNum type="arabicPeriod"/>
            </a:pPr>
            <a:r>
              <a:rPr lang="es-CO" sz="2400" dirty="0" smtClean="0"/>
              <a:t>El </a:t>
            </a:r>
            <a:r>
              <a:rPr lang="es-CO" sz="2400" dirty="0"/>
              <a:t>maligno Algol es a veces muy </a:t>
            </a:r>
            <a:r>
              <a:rPr lang="es-CO" sz="2400" b="1" dirty="0"/>
              <a:t>fino y diplomático </a:t>
            </a:r>
            <a:endParaRPr lang="es-CO" sz="2400" b="1" dirty="0" smtClean="0"/>
          </a:p>
          <a:p>
            <a:pPr marL="444500" indent="-342900" algn="just">
              <a:buFont typeface="+mj-lt"/>
              <a:buAutoNum type="arabicPeriod"/>
            </a:pPr>
            <a:r>
              <a:rPr lang="es-CO" sz="2400" dirty="0" smtClean="0"/>
              <a:t>Parece </a:t>
            </a:r>
            <a:r>
              <a:rPr lang="es-CO" sz="2400" dirty="0"/>
              <a:t>tener el don de la ubicuidad, aparece por </a:t>
            </a:r>
            <a:r>
              <a:rPr lang="es-CO" sz="2400" b="1" dirty="0"/>
              <a:t>todas partes. </a:t>
            </a:r>
          </a:p>
          <a:p>
            <a:pPr marL="101600" indent="0" algn="just">
              <a:buNone/>
            </a:pPr>
            <a:endParaRPr lang="es-MX" sz="2400" dirty="0"/>
          </a:p>
          <a:p>
            <a:pPr marL="101600" indent="0" algn="just">
              <a:buNone/>
            </a:pPr>
            <a:endParaRPr lang="es-MX" sz="2400" b="1" dirty="0"/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970731" y="1576292"/>
            <a:ext cx="4904786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533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CARACTERÍSTICAS</a:t>
            </a:r>
            <a:endParaRPr lang="en-US" sz="4533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1" name="Picture 4" descr="Bebidas para celebrar el Día Internacional del Scotch Whisky">
            <a:extLst>
              <a:ext uri="{FF2B5EF4-FFF2-40B4-BE49-F238E27FC236}">
                <a16:creationId xmlns:a16="http://schemas.microsoft.com/office/drawing/2014/main" xmlns="" id="{5C8633D9-D486-4125-A80A-169DD0800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r="22298"/>
          <a:stretch/>
        </p:blipFill>
        <p:spPr bwMode="auto">
          <a:xfrm>
            <a:off x="8434137" y="0"/>
            <a:ext cx="3753387" cy="34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atamiento alcoholismo - Forum Terapeutic Pablo Sosa Sevilla">
            <a:extLst>
              <a:ext uri="{FF2B5EF4-FFF2-40B4-BE49-F238E27FC236}">
                <a16:creationId xmlns:a16="http://schemas.microsoft.com/office/drawing/2014/main" xmlns="" id="{EE63BF90-8FF1-4951-9B9D-A5BD32BB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3983"/>
          <a:stretch/>
        </p:blipFill>
        <p:spPr bwMode="auto">
          <a:xfrm>
            <a:off x="8434137" y="3480235"/>
            <a:ext cx="3757863" cy="33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556152" y="5693250"/>
            <a:ext cx="1602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FÍSICAS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488702" y="5631695"/>
            <a:ext cx="2851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PSICOLÓGICAS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396461" y="5596262"/>
            <a:ext cx="2897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ESPIRITUALES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19" y="2541848"/>
            <a:ext cx="2628581" cy="30047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10" y="2518051"/>
            <a:ext cx="3364857" cy="3028507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7406251" y="2229224"/>
            <a:ext cx="4902054" cy="3175683"/>
            <a:chOff x="3404085" y="527338"/>
            <a:chExt cx="9498872" cy="543162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" t="34056" r="-1060" b="35598"/>
            <a:stretch/>
          </p:blipFill>
          <p:spPr>
            <a:xfrm>
              <a:off x="5627085" y="3860019"/>
              <a:ext cx="2646455" cy="2098948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257" b="3829"/>
            <a:stretch/>
          </p:blipFill>
          <p:spPr>
            <a:xfrm>
              <a:off x="7964567" y="3794590"/>
              <a:ext cx="2600909" cy="216437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122"/>
            <a:stretch/>
          </p:blipFill>
          <p:spPr>
            <a:xfrm>
              <a:off x="6825877" y="1877353"/>
              <a:ext cx="2607592" cy="2186639"/>
            </a:xfrm>
            <a:prstGeom prst="rect">
              <a:avLst/>
            </a:prstGeom>
          </p:spPr>
        </p:pic>
        <p:sp>
          <p:nvSpPr>
            <p:cNvPr id="20" name="Google Shape;90;p14"/>
            <p:cNvSpPr txBox="1">
              <a:spLocks/>
            </p:cNvSpPr>
            <p:nvPr/>
          </p:nvSpPr>
          <p:spPr>
            <a:xfrm>
              <a:off x="5221452" y="527338"/>
              <a:ext cx="2908220" cy="988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1800" b="1" dirty="0">
                  <a:solidFill>
                    <a:schemeClr val="bg1">
                      <a:lumMod val="50000"/>
                    </a:schemeClr>
                  </a:solidFill>
                </a:rPr>
                <a:t>SACRIFICIO</a:t>
              </a:r>
            </a:p>
            <a:p>
              <a:pPr algn="ctr"/>
              <a:r>
                <a:rPr lang="es-MX" sz="1800" dirty="0">
                  <a:solidFill>
                    <a:schemeClr val="bg1">
                      <a:lumMod val="50000"/>
                    </a:schemeClr>
                  </a:solidFill>
                </a:rPr>
                <a:t>POR LA HUMANIDAD</a:t>
              </a:r>
              <a:endParaRPr lang="en-US" sz="1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Google Shape;90;p14"/>
            <p:cNvSpPr txBox="1">
              <a:spLocks/>
            </p:cNvSpPr>
            <p:nvPr/>
          </p:nvSpPr>
          <p:spPr>
            <a:xfrm>
              <a:off x="9656219" y="3611292"/>
              <a:ext cx="3246738" cy="1493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1800" b="1" dirty="0">
                  <a:solidFill>
                    <a:schemeClr val="bg1">
                      <a:lumMod val="50000"/>
                    </a:schemeClr>
                  </a:solidFill>
                </a:rPr>
                <a:t>NACER</a:t>
              </a:r>
            </a:p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NACIMIENTO </a:t>
              </a:r>
            </a:p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ESPIRITUAL</a:t>
              </a:r>
            </a:p>
          </p:txBody>
        </p:sp>
        <p:sp>
          <p:nvSpPr>
            <p:cNvPr id="22" name="Google Shape;90;p14"/>
            <p:cNvSpPr txBox="1">
              <a:spLocks/>
            </p:cNvSpPr>
            <p:nvPr/>
          </p:nvSpPr>
          <p:spPr>
            <a:xfrm>
              <a:off x="10603290" y="4831552"/>
              <a:ext cx="862177" cy="1039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4400" b="1" dirty="0" smtClean="0">
                  <a:solidFill>
                    <a:srgbClr val="0DB7C4"/>
                  </a:solidFill>
                </a:rPr>
                <a:t>1</a:t>
              </a:r>
              <a:endParaRPr lang="en-US" sz="4400" dirty="0">
                <a:solidFill>
                  <a:srgbClr val="0DB7C4"/>
                </a:solidFill>
              </a:endParaRPr>
            </a:p>
          </p:txBody>
        </p:sp>
        <p:sp>
          <p:nvSpPr>
            <p:cNvPr id="23" name="Google Shape;90;p14"/>
            <p:cNvSpPr txBox="1">
              <a:spLocks/>
            </p:cNvSpPr>
            <p:nvPr/>
          </p:nvSpPr>
          <p:spPr>
            <a:xfrm>
              <a:off x="4823172" y="4919873"/>
              <a:ext cx="862177" cy="1039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4400" b="1" dirty="0">
                  <a:solidFill>
                    <a:srgbClr val="0DB7C4"/>
                  </a:solidFill>
                </a:rPr>
                <a:t>2</a:t>
              </a:r>
              <a:endParaRPr lang="en-US" sz="4400" dirty="0">
                <a:solidFill>
                  <a:srgbClr val="0DB7C4"/>
                </a:solidFill>
              </a:endParaRPr>
            </a:p>
          </p:txBody>
        </p:sp>
        <p:sp>
          <p:nvSpPr>
            <p:cNvPr id="24" name="Google Shape;90;p14"/>
            <p:cNvSpPr txBox="1">
              <a:spLocks/>
            </p:cNvSpPr>
            <p:nvPr/>
          </p:nvSpPr>
          <p:spPr>
            <a:xfrm>
              <a:off x="3404085" y="3554288"/>
              <a:ext cx="2757179" cy="1383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1800" b="1" dirty="0">
                  <a:solidFill>
                    <a:schemeClr val="bg1">
                      <a:lumMod val="50000"/>
                    </a:schemeClr>
                  </a:solidFill>
                </a:rPr>
                <a:t>MORIR</a:t>
              </a:r>
            </a:p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MUERTE </a:t>
              </a:r>
            </a:p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PSICOLÓGICA</a:t>
              </a:r>
            </a:p>
          </p:txBody>
        </p:sp>
        <p:sp>
          <p:nvSpPr>
            <p:cNvPr id="25" name="Google Shape;90;p14"/>
            <p:cNvSpPr txBox="1">
              <a:spLocks/>
            </p:cNvSpPr>
            <p:nvPr/>
          </p:nvSpPr>
          <p:spPr>
            <a:xfrm>
              <a:off x="7698584" y="799498"/>
              <a:ext cx="862176" cy="1043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Dosis"/>
                <a:buNone/>
                <a:defRPr sz="2400" b="0" i="0" u="none" strike="noStrike" cap="none">
                  <a:solidFill>
                    <a:schemeClr val="dk2"/>
                  </a:solidFill>
                  <a:latin typeface="Dosis"/>
                  <a:ea typeface="Dosis"/>
                  <a:cs typeface="Dosis"/>
                  <a:sym typeface="Dosis"/>
                </a:defRPr>
              </a:lvl9pPr>
            </a:lstStyle>
            <a:p>
              <a:pPr algn="ctr"/>
              <a:r>
                <a:rPr lang="es-MX" sz="4400" b="1" dirty="0">
                  <a:solidFill>
                    <a:srgbClr val="0DB7C4"/>
                  </a:solidFill>
                </a:rPr>
                <a:t>3</a:t>
              </a:r>
              <a:endParaRPr lang="en-US" sz="4400" dirty="0">
                <a:solidFill>
                  <a:srgbClr val="0DB7C4"/>
                </a:solidFill>
              </a:endParaRPr>
            </a:p>
          </p:txBody>
        </p:sp>
      </p:grpSp>
      <p:sp>
        <p:nvSpPr>
          <p:cNvPr id="26" name="Google Shape;81;p13"/>
          <p:cNvSpPr txBox="1">
            <a:spLocks noGrp="1"/>
          </p:cNvSpPr>
          <p:nvPr>
            <p:ph type="title"/>
          </p:nvPr>
        </p:nvSpPr>
        <p:spPr>
          <a:xfrm>
            <a:off x="924654" y="830438"/>
            <a:ext cx="249847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 Alcoholismo 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27" name="Google Shape;90;p14"/>
          <p:cNvSpPr txBox="1">
            <a:spLocks/>
          </p:cNvSpPr>
          <p:nvPr/>
        </p:nvSpPr>
        <p:spPr>
          <a:xfrm>
            <a:off x="789084" y="1336837"/>
            <a:ext cx="4904786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4533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CONSECUENCIAS</a:t>
            </a:r>
            <a:endParaRPr lang="en-US" sz="4533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265913" y="2579546"/>
            <a:ext cx="6972124" cy="40618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45048" indent="-609585">
              <a:buFont typeface="+mj-lt"/>
              <a:buAutoNum type="arabicPeriod"/>
            </a:pPr>
            <a:r>
              <a:rPr lang="es-MX" sz="2400" b="1" dirty="0"/>
              <a:t>¡Con el demonio Algol hay que ser </a:t>
            </a:r>
            <a:r>
              <a:rPr lang="es-MX" sz="2400" b="1" dirty="0">
                <a:solidFill>
                  <a:srgbClr val="0DB7C4"/>
                </a:solidFill>
              </a:rPr>
              <a:t>radicales</a:t>
            </a:r>
            <a:r>
              <a:rPr lang="es-MX" sz="2400" b="1" dirty="0" smtClean="0"/>
              <a:t>!</a:t>
            </a:r>
            <a:endParaRPr lang="es-MX" sz="2400" dirty="0"/>
          </a:p>
          <a:p>
            <a:pPr marL="745048" indent="-609585">
              <a:buFont typeface="+mj-lt"/>
              <a:buAutoNum type="arabicPeriod"/>
            </a:pPr>
            <a:r>
              <a:rPr lang="es-MX" sz="2400" dirty="0" smtClean="0"/>
              <a:t>Con este demonio  </a:t>
            </a:r>
            <a:r>
              <a:rPr lang="es-MX" sz="2400" b="1" dirty="0">
                <a:solidFill>
                  <a:schemeClr val="bg2"/>
                </a:solidFill>
              </a:rPr>
              <a:t>no es posible hacer componendas, arreglos</a:t>
            </a:r>
            <a:r>
              <a:rPr lang="es-MX" sz="2400" b="1" dirty="0"/>
              <a:t>, </a:t>
            </a:r>
            <a:r>
              <a:rPr lang="es-MX" sz="2400" b="1" dirty="0" smtClean="0"/>
              <a:t> </a:t>
            </a:r>
            <a:r>
              <a:rPr lang="es-MX" sz="2400" b="1" dirty="0"/>
              <a:t>de ninguna especie</a:t>
            </a:r>
            <a:r>
              <a:rPr lang="es-MX" sz="2400" b="1" dirty="0" smtClean="0"/>
              <a:t>.</a:t>
            </a:r>
          </a:p>
          <a:p>
            <a:pPr marL="745048" indent="-609585">
              <a:buFont typeface="+mj-lt"/>
              <a:buAutoNum type="arabicPeriod"/>
            </a:pPr>
            <a:r>
              <a:rPr lang="es-MX" sz="2400" dirty="0"/>
              <a:t>E</a:t>
            </a:r>
            <a:r>
              <a:rPr lang="es-MX" sz="2400" dirty="0" smtClean="0"/>
              <a:t>s </a:t>
            </a:r>
            <a:r>
              <a:rPr lang="es-MX" sz="2400" dirty="0"/>
              <a:t>muy </a:t>
            </a:r>
            <a:r>
              <a:rPr lang="es-MX" sz="2400" b="1" dirty="0">
                <a:solidFill>
                  <a:srgbClr val="0DB7C4"/>
                </a:solidFill>
              </a:rPr>
              <a:t>traicionero</a:t>
            </a:r>
            <a:r>
              <a:rPr lang="es-MX" sz="2400" dirty="0"/>
              <a:t> y tarde o temprano nos da la </a:t>
            </a:r>
            <a:r>
              <a:rPr lang="es-MX" sz="2400" b="1" dirty="0"/>
              <a:t>puñalada por la espalda</a:t>
            </a:r>
            <a:r>
              <a:rPr lang="es-MX" sz="2400" b="1" dirty="0" smtClean="0"/>
              <a:t>.</a:t>
            </a:r>
          </a:p>
          <a:p>
            <a:pPr marL="745048" indent="-609585" algn="just">
              <a:buFont typeface="+mj-lt"/>
              <a:buAutoNum type="arabicPeriod" startAt="4"/>
            </a:pPr>
            <a:r>
              <a:rPr lang="es-MX" sz="2400" dirty="0" smtClean="0"/>
              <a:t>Debemos dar </a:t>
            </a:r>
            <a:r>
              <a:rPr lang="es-MX" sz="2400" b="1" dirty="0" smtClean="0"/>
              <a:t>ejemplo</a:t>
            </a:r>
            <a:r>
              <a:rPr lang="es-MX" sz="2400" dirty="0" smtClean="0"/>
              <a:t> a las personas que escuchan nuestras enseñanzas.</a:t>
            </a:r>
            <a:endParaRPr lang="es-MX" sz="2400" dirty="0"/>
          </a:p>
          <a:p>
            <a:pPr marL="745048" indent="-609585">
              <a:buFont typeface="+mj-lt"/>
              <a:buAutoNum type="arabicPeriod"/>
            </a:pPr>
            <a:endParaRPr lang="es-MX" sz="2400" b="1" dirty="0"/>
          </a:p>
          <a:p>
            <a:pPr marL="745048" indent="-609585">
              <a:buFont typeface="+mj-lt"/>
              <a:buAutoNum type="arabicPeriod"/>
            </a:pPr>
            <a:endParaRPr lang="es-MX"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9224" name="Picture 8" descr="La industria farmacéutica está más cerca de lo que piensas – El ...">
            <a:extLst>
              <a:ext uri="{FF2B5EF4-FFF2-40B4-BE49-F238E27FC236}">
                <a16:creationId xmlns:a16="http://schemas.microsoft.com/office/drawing/2014/main" xmlns="" id="{70D2434F-6623-40AB-850F-B543032D2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10983"/>
          <a:stretch/>
        </p:blipFill>
        <p:spPr bwMode="auto">
          <a:xfrm>
            <a:off x="8205537" y="4102768"/>
            <a:ext cx="3986464" cy="27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1;p13"/>
          <p:cNvSpPr txBox="1">
            <a:spLocks/>
          </p:cNvSpPr>
          <p:nvPr/>
        </p:nvSpPr>
        <p:spPr>
          <a:xfrm>
            <a:off x="970005" y="977530"/>
            <a:ext cx="2498470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CO" sz="2800" dirty="0" smtClean="0">
                <a:latin typeface="Source Sans Pro" panose="020B0503030403020204" pitchFamily="34" charset="0"/>
              </a:rPr>
              <a:t>El Alcoholismo </a:t>
            </a:r>
            <a:endParaRPr lang="es-CO" sz="2800" dirty="0"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932612" y="1563536"/>
            <a:ext cx="4904786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4533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ADVERTENCIAS</a:t>
            </a:r>
            <a:endParaRPr lang="en-US" sz="4533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18" y="1011541"/>
            <a:ext cx="1626041" cy="13774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537" y="0"/>
            <a:ext cx="3986464" cy="41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12000" b="1" i="0" dirty="0"/>
              <a:t>DROGAS</a:t>
            </a:r>
            <a:endParaRPr lang="es-MX" sz="120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3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uiExpand="1" build="p"/>
    </p:bld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9365</TotalTime>
  <Words>950</Words>
  <Application>Microsoft Office PowerPoint</Application>
  <PresentationFormat>Panorámica</PresentationFormat>
  <Paragraphs>172</Paragraphs>
  <Slides>26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Wingdings</vt:lpstr>
      <vt:lpstr>Times New Roman</vt:lpstr>
      <vt:lpstr>Dosis</vt:lpstr>
      <vt:lpstr>Arial</vt:lpstr>
      <vt:lpstr>Source Sans Pro</vt:lpstr>
      <vt:lpstr>Calibri</vt:lpstr>
      <vt:lpstr>Cerimon template</vt:lpstr>
      <vt:lpstr>CorelDRAW</vt:lpstr>
      <vt:lpstr>DROGAS Y ALCOHOLISMO. </vt:lpstr>
      <vt:lpstr>Drogas y Alcoholismo.</vt:lpstr>
      <vt:lpstr>Presentación de PowerPoint</vt:lpstr>
      <vt:lpstr>El Alcoholismo.</vt:lpstr>
      <vt:lpstr>El Alcoholismo </vt:lpstr>
      <vt:lpstr>El Alcoholismo </vt:lpstr>
      <vt:lpstr>El Alcoholismo </vt:lpstr>
      <vt:lpstr>Presentación de PowerPoint</vt:lpstr>
      <vt:lpstr>Presentación de PowerPoint</vt:lpstr>
      <vt:lpstr>Drogas</vt:lpstr>
      <vt:lpstr>Presentación de PowerPoint</vt:lpstr>
      <vt:lpstr>Drogas.</vt:lpstr>
      <vt:lpstr>Drogas.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“Actuar en la  vida de acuerdo a los principios fundamentales que llevamos en lo hondo del Ser”.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CONOCIMIENTO DE SI MISMO Y OBJETIVOS.</dc:title>
  <dc:creator>user</dc:creator>
  <cp:lastModifiedBy>Usuario</cp:lastModifiedBy>
  <cp:revision>492</cp:revision>
  <dcterms:modified xsi:type="dcterms:W3CDTF">2020-09-15T04:23:31Z</dcterms:modified>
</cp:coreProperties>
</file>